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5" r:id="rId2"/>
    <p:sldId id="330" r:id="rId3"/>
    <p:sldId id="327" r:id="rId4"/>
    <p:sldId id="328" r:id="rId5"/>
    <p:sldId id="331" r:id="rId6"/>
    <p:sldId id="302" r:id="rId7"/>
    <p:sldId id="264" r:id="rId8"/>
    <p:sldId id="311" r:id="rId9"/>
    <p:sldId id="296" r:id="rId10"/>
    <p:sldId id="262" r:id="rId11"/>
    <p:sldId id="297" r:id="rId12"/>
    <p:sldId id="270" r:id="rId13"/>
    <p:sldId id="332" r:id="rId14"/>
    <p:sldId id="256" r:id="rId15"/>
    <p:sldId id="308" r:id="rId16"/>
    <p:sldId id="258" r:id="rId17"/>
    <p:sldId id="303" r:id="rId18"/>
    <p:sldId id="265" r:id="rId19"/>
    <p:sldId id="306" r:id="rId20"/>
    <p:sldId id="282" r:id="rId21"/>
    <p:sldId id="266" r:id="rId22"/>
    <p:sldId id="292" r:id="rId23"/>
    <p:sldId id="280" r:id="rId24"/>
    <p:sldId id="275" r:id="rId25"/>
    <p:sldId id="283" r:id="rId26"/>
    <p:sldId id="300" r:id="rId27"/>
    <p:sldId id="313" r:id="rId28"/>
    <p:sldId id="257" r:id="rId29"/>
  </p:sldIdLst>
  <p:sldSz cx="7772400" cy="10058400"/>
  <p:notesSz cx="6858000" cy="9144000"/>
  <p:embeddedFontLst>
    <p:embeddedFont>
      <p:font typeface="Jua" panose="020B0604020202020204" charset="-127"/>
      <p:regular r:id="rId30"/>
    </p:embeddedFont>
    <p:embeddedFont>
      <p:font typeface="3ds Condensed" panose="02000503020000020004" pitchFamily="2" charset="0"/>
      <p:regular r:id="rId31"/>
      <p:bold r:id="rId32"/>
    </p:embeddedFont>
    <p:embeddedFont>
      <p:font typeface="3ds Condensed Light" panose="02000503020000020004" pitchFamily="2" charset="0"/>
      <p:regular r:id="rId33"/>
    </p:embeddedFont>
    <p:embeddedFont>
      <p:font typeface="ABeeZee" panose="020B0604020202020204" charset="0"/>
      <p:regular r:id="rId34"/>
    </p:embeddedFont>
    <p:embeddedFont>
      <p:font typeface="ABeeZee Bold" panose="020B0604020202020204" charset="0"/>
      <p:regular r:id="rId35"/>
    </p:embeddedFont>
    <p:embeddedFont>
      <p:font typeface="Agrandir Ultra-Bold" panose="020B0604020202020204" charset="0"/>
      <p:regular r:id="rId36"/>
    </p:embeddedFont>
    <p:embeddedFont>
      <p:font typeface="Aileron" panose="020B0604020202020204" charset="0"/>
      <p:regular r:id="rId37"/>
    </p:embeddedFont>
    <p:embeddedFont>
      <p:font typeface="Aileron Bold" panose="020B0604020202020204" charset="0"/>
      <p:regular r:id="rId38"/>
    </p:embeddedFont>
    <p:embeddedFont>
      <p:font typeface="Alegreya Sans SC Italics" panose="020B0604020202020204" charset="0"/>
      <p:regular r:id="rId39"/>
    </p:embeddedFont>
    <p:embeddedFont>
      <p:font typeface="Aptos Display" panose="020B0004020202020204" pitchFamily="34" charset="0"/>
      <p:regular r:id="rId40"/>
      <p:bold r:id="rId41"/>
      <p:italic r:id="rId42"/>
      <p:boldItalic r:id="rId43"/>
    </p:embeddedFont>
    <p:embeddedFont>
      <p:font typeface="Bahnschrift Light" panose="020B0502040204020203" pitchFamily="34" charset="0"/>
      <p:regular r:id="rId44"/>
    </p:embeddedFont>
    <p:embeddedFont>
      <p:font typeface="Bebas Neue Bold" panose="020B0604020202020204" charset="0"/>
      <p:regular r:id="rId45"/>
    </p:embeddedFont>
    <p:embeddedFont>
      <p:font typeface="Berlin Sans FB" panose="020E0602020502020306" pitchFamily="34" charset="0"/>
      <p:regular r:id="rId46"/>
      <p:bold r:id="rId47"/>
    </p:embeddedFont>
    <p:embeddedFont>
      <p:font typeface="Bobby Jones Condensed" panose="020B0604020202020204" charset="0"/>
      <p:regular r:id="rId48"/>
    </p:embeddedFont>
    <p:embeddedFont>
      <p:font typeface="Boulder" panose="020B0604020202020204" charset="0"/>
      <p:regular r:id="rId49"/>
    </p:embeddedFont>
    <p:embeddedFont>
      <p:font typeface="Calibri" panose="020F0502020204030204" pitchFamily="34" charset="0"/>
      <p:regular r:id="rId50"/>
      <p:bold r:id="rId51"/>
      <p:italic r:id="rId52"/>
      <p:boldItalic r:id="rId53"/>
    </p:embeddedFont>
    <p:embeddedFont>
      <p:font typeface="Chewy" panose="020B0604020202020204" charset="0"/>
      <p:regular r:id="rId54"/>
    </p:embeddedFont>
    <p:embeddedFont>
      <p:font typeface="Cooper Hewitt" panose="020B0604020202020204" charset="0"/>
      <p:regular r:id="rId55"/>
    </p:embeddedFont>
    <p:embeddedFont>
      <p:font typeface="Cooper Hewitt Bold" panose="020B0604020202020204" charset="0"/>
      <p:regular r:id="rId56"/>
    </p:embeddedFont>
    <p:embeddedFont>
      <p:font typeface="Feeling Passionate" panose="020B0604020202020204" charset="0"/>
      <p:regular r:id="rId57"/>
    </p:embeddedFont>
    <p:embeddedFont>
      <p:font typeface="Garet Bold" panose="020B0604020202020204" charset="0"/>
      <p:regular r:id="rId58"/>
    </p:embeddedFont>
    <p:embeddedFont>
      <p:font typeface="Handy Casual" panose="020B0604020202020204" charset="0"/>
      <p:regular r:id="rId59"/>
    </p:embeddedFont>
    <p:embeddedFont>
      <p:font typeface="Helveticish" panose="020B0604020202020204" charset="0"/>
      <p:regular r:id="rId60"/>
    </p:embeddedFont>
    <p:embeddedFont>
      <p:font typeface="Impact" panose="020B0806030902050204" pitchFamily="34" charset="0"/>
      <p:regular r:id="rId61"/>
    </p:embeddedFont>
    <p:embeddedFont>
      <p:font typeface="Inter Bold" panose="020B0604020202020204" charset="0"/>
      <p:regular r:id="rId62"/>
    </p:embeddedFont>
    <p:embeddedFont>
      <p:font typeface="ITC Portago" panose="020B0604020202020204" charset="0"/>
      <p:regular r:id="rId63"/>
    </p:embeddedFont>
    <p:embeddedFont>
      <p:font typeface="Kollektif Bold" panose="020B0604020202020204" charset="0"/>
      <p:regular r:id="rId64"/>
    </p:embeddedFont>
    <p:embeddedFont>
      <p:font typeface="Levenim MT" panose="02010502060101010101" pitchFamily="2" charset="-79"/>
      <p:regular r:id="rId65"/>
      <p:bold r:id="rId66"/>
    </p:embeddedFont>
    <p:embeddedFont>
      <p:font typeface="Magnolia Script" panose="020B0604020202020204" charset="0"/>
      <p:regular r:id="rId67"/>
    </p:embeddedFont>
    <p:embeddedFont>
      <p:font typeface="Modern Love" panose="04090805081005020601" pitchFamily="82" charset="0"/>
      <p:regular r:id="rId68"/>
    </p:embeddedFont>
    <p:embeddedFont>
      <p:font typeface="Montserrat" panose="00000500000000000000" pitchFamily="2" charset="0"/>
      <p:regular r:id="rId69"/>
      <p:bold r:id="rId70"/>
      <p:italic r:id="rId71"/>
      <p:boldItalic r:id="rId72"/>
    </p:embeddedFont>
    <p:embeddedFont>
      <p:font typeface="Montserrat Medium" panose="00000600000000000000" pitchFamily="2" charset="0"/>
      <p:regular r:id="rId73"/>
      <p:italic r:id="rId74"/>
    </p:embeddedFont>
    <p:embeddedFont>
      <p:font typeface="Now Bold" panose="020B0604020202020204" charset="0"/>
      <p:regular r:id="rId75"/>
    </p:embeddedFont>
    <p:embeddedFont>
      <p:font typeface="Poetsen" panose="020B0604020202020204" charset="0"/>
      <p:regular r:id="rId76"/>
    </p:embeddedFont>
    <p:embeddedFont>
      <p:font typeface="Prachason Neue Condensed Heavy" panose="020B0604020202020204" charset="-34"/>
      <p:regular r:id="rId77"/>
    </p:embeddedFont>
    <p:embeddedFont>
      <p:font typeface="Sniglet" panose="020B0604020202020204" charset="0"/>
      <p:regular r:id="rId78"/>
    </p:embeddedFont>
    <p:embeddedFont>
      <p:font typeface="Stadio Now Devanagari" panose="020B0604020202020204" charset="0"/>
      <p:regular r:id="rId79"/>
    </p:embeddedFont>
    <p:embeddedFont>
      <p:font typeface="Stencil" panose="040409050D0802020404" pitchFamily="82" charset="0"/>
      <p:regular r:id="rId80"/>
    </p:embeddedFont>
    <p:embeddedFont>
      <p:font typeface="Tahoma" panose="020B0604030504040204" pitchFamily="34" charset="0"/>
      <p:regular r:id="rId81"/>
      <p:bold r:id="rId82"/>
    </p:embeddedFont>
    <p:embeddedFont>
      <p:font typeface="Tempus Sans ITC" panose="04020404030D07020202" pitchFamily="82" charset="0"/>
      <p:regular r:id="rId83"/>
    </p:embeddedFont>
    <p:embeddedFont>
      <p:font typeface="The Seasons" panose="020B0604020202020204" charset="0"/>
      <p:regular r:id="rId84"/>
    </p:embeddedFont>
    <p:embeddedFont>
      <p:font typeface="The Seasons Italics" panose="020B0604020202020204" charset="0"/>
      <p:regular r:id="rId85"/>
    </p:embeddedFont>
    <p:embeddedFont>
      <p:font typeface="Trade Gothic Inline" panose="020B0504030203020204" pitchFamily="34" charset="0"/>
      <p:regular r:id="rId86"/>
      <p:bold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310"/>
    <a:srgbClr val="003263"/>
    <a:srgbClr val="0B6113"/>
    <a:srgbClr val="DFF5C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4" autoAdjust="0"/>
    <p:restoredTop sz="94622" autoAdjust="0"/>
  </p:normalViewPr>
  <p:slideViewPr>
    <p:cSldViewPr>
      <p:cViewPr varScale="1">
        <p:scale>
          <a:sx n="70" d="100"/>
          <a:sy n="70" d="100"/>
        </p:scale>
        <p:origin x="2628"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84" Type="http://schemas.openxmlformats.org/officeDocument/2006/relationships/font" Target="fonts/font55.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3.fntdata"/><Relationship Id="rId37" Type="http://schemas.openxmlformats.org/officeDocument/2006/relationships/font" Target="fonts/font8.fntdata"/><Relationship Id="rId53" Type="http://schemas.openxmlformats.org/officeDocument/2006/relationships/font" Target="fonts/font24.fntdata"/><Relationship Id="rId58" Type="http://schemas.openxmlformats.org/officeDocument/2006/relationships/font" Target="fonts/font29.fntdata"/><Relationship Id="rId74" Type="http://schemas.openxmlformats.org/officeDocument/2006/relationships/font" Target="fonts/font45.fntdata"/><Relationship Id="rId79" Type="http://schemas.openxmlformats.org/officeDocument/2006/relationships/font" Target="fonts/font50.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77" Type="http://schemas.openxmlformats.org/officeDocument/2006/relationships/font" Target="fonts/font48.fntdata"/><Relationship Id="rId8" Type="http://schemas.openxmlformats.org/officeDocument/2006/relationships/slide" Target="slides/slide7.xml"/><Relationship Id="rId51" Type="http://schemas.openxmlformats.org/officeDocument/2006/relationships/font" Target="fonts/font22.fntdata"/><Relationship Id="rId72" Type="http://schemas.openxmlformats.org/officeDocument/2006/relationships/font" Target="fonts/font43.fntdata"/><Relationship Id="rId80" Type="http://schemas.openxmlformats.org/officeDocument/2006/relationships/font" Target="fonts/font51.fntdata"/><Relationship Id="rId85" Type="http://schemas.openxmlformats.org/officeDocument/2006/relationships/font" Target="fonts/font5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75" Type="http://schemas.openxmlformats.org/officeDocument/2006/relationships/font" Target="fonts/font46.fntdata"/><Relationship Id="rId83" Type="http://schemas.openxmlformats.org/officeDocument/2006/relationships/font" Target="fonts/font54.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font" Target="fonts/font44.fntdata"/><Relationship Id="rId78" Type="http://schemas.openxmlformats.org/officeDocument/2006/relationships/font" Target="fonts/font49.fntdata"/><Relationship Id="rId81" Type="http://schemas.openxmlformats.org/officeDocument/2006/relationships/font" Target="fonts/font52.fntdata"/><Relationship Id="rId86" Type="http://schemas.openxmlformats.org/officeDocument/2006/relationships/font" Target="fonts/font5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6" Type="http://schemas.openxmlformats.org/officeDocument/2006/relationships/font" Target="fonts/font47.fntdata"/><Relationship Id="rId7" Type="http://schemas.openxmlformats.org/officeDocument/2006/relationships/slide" Target="slides/slide6.xml"/><Relationship Id="rId71" Type="http://schemas.openxmlformats.org/officeDocument/2006/relationships/font" Target="fonts/font4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11.fntdata"/><Relationship Id="rId45" Type="http://schemas.openxmlformats.org/officeDocument/2006/relationships/font" Target="fonts/font16.fntdata"/><Relationship Id="rId66" Type="http://schemas.openxmlformats.org/officeDocument/2006/relationships/font" Target="fonts/font37.fntdata"/><Relationship Id="rId87" Type="http://schemas.openxmlformats.org/officeDocument/2006/relationships/font" Target="fonts/font58.fntdata"/><Relationship Id="rId61" Type="http://schemas.openxmlformats.org/officeDocument/2006/relationships/font" Target="fonts/font32.fntdata"/><Relationship Id="rId82" Type="http://schemas.openxmlformats.org/officeDocument/2006/relationships/font" Target="fonts/font53.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0.jpe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jpe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3.wdp"/><Relationship Id="rId3" Type="http://schemas.openxmlformats.org/officeDocument/2006/relationships/image" Target="../media/image52.sv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g"/><Relationship Id="rId11" Type="http://schemas.openxmlformats.org/officeDocument/2006/relationships/image" Target="../media/image60.jpeg"/><Relationship Id="rId5" Type="http://schemas.openxmlformats.org/officeDocument/2006/relationships/image" Target="../media/image54.sv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81.png"/><Relationship Id="rId26" Type="http://schemas.openxmlformats.org/officeDocument/2006/relationships/image" Target="../media/image85.jpeg"/><Relationship Id="rId39" Type="http://schemas.openxmlformats.org/officeDocument/2006/relationships/image" Target="../media/image96.png"/><Relationship Id="rId21" Type="http://schemas.microsoft.com/office/2007/relationships/hdphoto" Target="../media/hdphoto10.wdp"/><Relationship Id="rId34" Type="http://schemas.openxmlformats.org/officeDocument/2006/relationships/image" Target="../media/image91.svg"/><Relationship Id="rId42" Type="http://schemas.openxmlformats.org/officeDocument/2006/relationships/image" Target="../media/image99.svg"/><Relationship Id="rId7" Type="http://schemas.openxmlformats.org/officeDocument/2006/relationships/image" Target="../media/image75.svg"/><Relationship Id="rId2" Type="http://schemas.openxmlformats.org/officeDocument/2006/relationships/image" Target="../media/image70.png"/><Relationship Id="rId16" Type="http://schemas.openxmlformats.org/officeDocument/2006/relationships/image" Target="../media/image80.png"/><Relationship Id="rId20" Type="http://schemas.openxmlformats.org/officeDocument/2006/relationships/image" Target="../media/image82.png"/><Relationship Id="rId29" Type="http://schemas.openxmlformats.org/officeDocument/2006/relationships/image" Target="../media/image88.png"/><Relationship Id="rId41"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4.png"/><Relationship Id="rId11" Type="http://schemas.microsoft.com/office/2007/relationships/hdphoto" Target="../media/hdphoto5.wdp"/><Relationship Id="rId24" Type="http://schemas.openxmlformats.org/officeDocument/2006/relationships/image" Target="../media/image84.png"/><Relationship Id="rId32" Type="http://schemas.openxmlformats.org/officeDocument/2006/relationships/image" Target="../media/image34.svg"/><Relationship Id="rId37" Type="http://schemas.openxmlformats.org/officeDocument/2006/relationships/image" Target="../media/image94.png"/><Relationship Id="rId40" Type="http://schemas.openxmlformats.org/officeDocument/2006/relationships/image" Target="../media/image97.svg"/><Relationship Id="rId5" Type="http://schemas.openxmlformats.org/officeDocument/2006/relationships/image" Target="../media/image73.svg"/><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87.svg"/><Relationship Id="rId36" Type="http://schemas.openxmlformats.org/officeDocument/2006/relationships/image" Target="../media/image93.svg"/><Relationship Id="rId10" Type="http://schemas.openxmlformats.org/officeDocument/2006/relationships/image" Target="../media/image77.png"/><Relationship Id="rId19" Type="http://schemas.microsoft.com/office/2007/relationships/hdphoto" Target="../media/hdphoto9.wdp"/><Relationship Id="rId31" Type="http://schemas.openxmlformats.org/officeDocument/2006/relationships/image" Target="../media/image33.png"/><Relationship Id="rId4" Type="http://schemas.openxmlformats.org/officeDocument/2006/relationships/image" Target="../media/image72.png"/><Relationship Id="rId9" Type="http://schemas.microsoft.com/office/2007/relationships/hdphoto" Target="../media/hdphoto4.wdp"/><Relationship Id="rId14" Type="http://schemas.openxmlformats.org/officeDocument/2006/relationships/image" Target="../media/image79.png"/><Relationship Id="rId22" Type="http://schemas.openxmlformats.org/officeDocument/2006/relationships/image" Target="../media/image83.png"/><Relationship Id="rId27" Type="http://schemas.openxmlformats.org/officeDocument/2006/relationships/image" Target="../media/image86.png"/><Relationship Id="rId30" Type="http://schemas.openxmlformats.org/officeDocument/2006/relationships/image" Target="../media/image89.svg"/><Relationship Id="rId35" Type="http://schemas.openxmlformats.org/officeDocument/2006/relationships/image" Target="../media/image92.png"/><Relationship Id="rId8" Type="http://schemas.openxmlformats.org/officeDocument/2006/relationships/image" Target="../media/image76.png"/><Relationship Id="rId3" Type="http://schemas.openxmlformats.org/officeDocument/2006/relationships/image" Target="../media/image71.svg"/><Relationship Id="rId12" Type="http://schemas.openxmlformats.org/officeDocument/2006/relationships/image" Target="../media/image78.png"/><Relationship Id="rId17" Type="http://schemas.microsoft.com/office/2007/relationships/hdphoto" Target="../media/hdphoto8.wdp"/><Relationship Id="rId25" Type="http://schemas.microsoft.com/office/2007/relationships/hdphoto" Target="../media/hdphoto12.wdp"/><Relationship Id="rId33" Type="http://schemas.openxmlformats.org/officeDocument/2006/relationships/image" Target="../media/image90.png"/><Relationship Id="rId38" Type="http://schemas.openxmlformats.org/officeDocument/2006/relationships/image" Target="../media/image95.svg"/></Relationships>
</file>

<file path=ppt/slides/_rels/slide15.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4.wdp"/><Relationship Id="rId12" Type="http://schemas.openxmlformats.org/officeDocument/2006/relationships/image" Target="../media/image106.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11" Type="http://schemas.microsoft.com/office/2007/relationships/hdphoto" Target="../media/hdphoto16.wdp"/><Relationship Id="rId5" Type="http://schemas.openxmlformats.org/officeDocument/2006/relationships/image" Target="../media/image102.svg"/><Relationship Id="rId15" Type="http://schemas.microsoft.com/office/2007/relationships/hdphoto" Target="../media/hdphoto18.wdp"/><Relationship Id="rId10" Type="http://schemas.openxmlformats.org/officeDocument/2006/relationships/image" Target="../media/image105.png"/><Relationship Id="rId4" Type="http://schemas.openxmlformats.org/officeDocument/2006/relationships/image" Target="../media/image101.png"/><Relationship Id="rId9" Type="http://schemas.microsoft.com/office/2007/relationships/hdphoto" Target="../media/hdphoto15.wdp"/><Relationship Id="rId14" Type="http://schemas.openxmlformats.org/officeDocument/2006/relationships/image" Target="../media/image107.png"/></Relationships>
</file>

<file path=ppt/slides/_rels/slide16.xml.rels><?xml version="1.0" encoding="UTF-8" standalone="yes"?>
<Relationships xmlns="http://schemas.openxmlformats.org/package/2006/relationships"><Relationship Id="rId13" Type="http://schemas.openxmlformats.org/officeDocument/2006/relationships/image" Target="../media/image119.png"/><Relationship Id="rId18" Type="http://schemas.openxmlformats.org/officeDocument/2006/relationships/image" Target="../media/image124.svg"/><Relationship Id="rId26" Type="http://schemas.openxmlformats.org/officeDocument/2006/relationships/image" Target="../media/image132.svg"/><Relationship Id="rId39" Type="http://schemas.openxmlformats.org/officeDocument/2006/relationships/image" Target="../media/image145.jpeg"/><Relationship Id="rId21" Type="http://schemas.openxmlformats.org/officeDocument/2006/relationships/image" Target="../media/image127.png"/><Relationship Id="rId34" Type="http://schemas.openxmlformats.org/officeDocument/2006/relationships/image" Target="../media/image140.sv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5" Type="http://schemas.openxmlformats.org/officeDocument/2006/relationships/image" Target="../media/image131.png"/><Relationship Id="rId33" Type="http://schemas.openxmlformats.org/officeDocument/2006/relationships/image" Target="../media/image139.png"/><Relationship Id="rId38" Type="http://schemas.openxmlformats.org/officeDocument/2006/relationships/image" Target="../media/image144.jpg"/><Relationship Id="rId2" Type="http://schemas.openxmlformats.org/officeDocument/2006/relationships/image" Target="../media/image108.jpeg"/><Relationship Id="rId16" Type="http://schemas.openxmlformats.org/officeDocument/2006/relationships/image" Target="../media/image122.svg"/><Relationship Id="rId20" Type="http://schemas.openxmlformats.org/officeDocument/2006/relationships/image" Target="../media/image126.svg"/><Relationship Id="rId29"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24" Type="http://schemas.openxmlformats.org/officeDocument/2006/relationships/image" Target="../media/image130.svg"/><Relationship Id="rId32" Type="http://schemas.openxmlformats.org/officeDocument/2006/relationships/image" Target="../media/image138.svg"/><Relationship Id="rId37" Type="http://schemas.openxmlformats.org/officeDocument/2006/relationships/image" Target="../media/image143.jp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svg"/><Relationship Id="rId36" Type="http://schemas.openxmlformats.org/officeDocument/2006/relationships/image" Target="../media/image142.jpeg"/><Relationship Id="rId10" Type="http://schemas.openxmlformats.org/officeDocument/2006/relationships/image" Target="../media/image116.sv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 Id="rId22" Type="http://schemas.openxmlformats.org/officeDocument/2006/relationships/image" Target="../media/image128.svg"/><Relationship Id="rId27" Type="http://schemas.openxmlformats.org/officeDocument/2006/relationships/image" Target="../media/image133.png"/><Relationship Id="rId30" Type="http://schemas.openxmlformats.org/officeDocument/2006/relationships/image" Target="../media/image136.svg"/><Relationship Id="rId35" Type="http://schemas.openxmlformats.org/officeDocument/2006/relationships/image" Target="../media/image141.jpg"/><Relationship Id="rId8" Type="http://schemas.openxmlformats.org/officeDocument/2006/relationships/image" Target="../media/image114.svg"/><Relationship Id="rId3" Type="http://schemas.openxmlformats.org/officeDocument/2006/relationships/image" Target="../media/image109.png"/></Relationships>
</file>

<file path=ppt/slides/_rels/slide1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svg"/><Relationship Id="rId7" Type="http://schemas.openxmlformats.org/officeDocument/2006/relationships/image" Target="../media/image151.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s>
</file>

<file path=ppt/slides/_rels/slide18.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3" Type="http://schemas.openxmlformats.org/officeDocument/2006/relationships/image" Target="../media/image157.png"/><Relationship Id="rId7" Type="http://schemas.openxmlformats.org/officeDocument/2006/relationships/image" Target="../media/image161.svg"/><Relationship Id="rId12" Type="http://schemas.openxmlformats.org/officeDocument/2006/relationships/image" Target="../media/image166.png"/><Relationship Id="rId17" Type="http://schemas.openxmlformats.org/officeDocument/2006/relationships/image" Target="../media/image171.jpeg"/><Relationship Id="rId2" Type="http://schemas.openxmlformats.org/officeDocument/2006/relationships/image" Target="../media/image156.jpeg"/><Relationship Id="rId16"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jpe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68.png"/></Relationships>
</file>

<file path=ppt/slides/_rels/slide1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image" Target="../media/image173.svg"/><Relationship Id="rId7" Type="http://schemas.openxmlformats.org/officeDocument/2006/relationships/image" Target="../media/image177.svg"/><Relationship Id="rId12" Type="http://schemas.openxmlformats.org/officeDocument/2006/relationships/image" Target="../media/image182.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svg"/><Relationship Id="rId4" Type="http://schemas.openxmlformats.org/officeDocument/2006/relationships/image" Target="../media/image187.png"/></Relationships>
</file>

<file path=ppt/slides/_rels/slide22.xml.rels><?xml version="1.0" encoding="UTF-8" standalone="yes"?>
<Relationships xmlns="http://schemas.openxmlformats.org/package/2006/relationships"><Relationship Id="rId3" Type="http://schemas.openxmlformats.org/officeDocument/2006/relationships/image" Target="../media/image190.svg"/><Relationship Id="rId7" Type="http://schemas.openxmlformats.org/officeDocument/2006/relationships/image" Target="../media/image194.sv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svg"/><Relationship Id="rId4" Type="http://schemas.openxmlformats.org/officeDocument/2006/relationships/image" Target="../media/image191.png"/></Relationships>
</file>

<file path=ppt/slides/_rels/slide2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7.svg"/></Relationships>
</file>

<file path=ppt/slides/_rels/slide24.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203.svg"/><Relationship Id="rId4" Type="http://schemas.openxmlformats.org/officeDocument/2006/relationships/image" Target="../media/image202.png"/></Relationships>
</file>

<file path=ppt/slides/_rels/slide25.xml.rels><?xml version="1.0" encoding="UTF-8" standalone="yes"?>
<Relationships xmlns="http://schemas.openxmlformats.org/package/2006/relationships"><Relationship Id="rId3" Type="http://schemas.openxmlformats.org/officeDocument/2006/relationships/image" Target="../media/image205.svg"/><Relationship Id="rId2" Type="http://schemas.openxmlformats.org/officeDocument/2006/relationships/image" Target="../media/image204.png"/><Relationship Id="rId1" Type="http://schemas.openxmlformats.org/officeDocument/2006/relationships/slideLayout" Target="../slideLayouts/slideLayout7.xml"/><Relationship Id="rId5" Type="http://schemas.openxmlformats.org/officeDocument/2006/relationships/image" Target="../media/image207.svg"/><Relationship Id="rId4" Type="http://schemas.openxmlformats.org/officeDocument/2006/relationships/image" Target="../media/image206.png"/></Relationships>
</file>

<file path=ppt/slides/_rels/slide2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7.xml"/><Relationship Id="rId4" Type="http://schemas.openxmlformats.org/officeDocument/2006/relationships/image" Target="../media/image210.svg"/></Relationships>
</file>

<file path=ppt/slides/_rels/slide2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9326" t="-1136" r="-49326" b="-1136"/>
            </a:stretch>
          </a:blipFill>
        </p:spPr>
        <p:txBody>
          <a:bodyPr/>
          <a:lstStyle/>
          <a:p>
            <a:endParaRPr lang="en-PK"/>
          </a:p>
        </p:txBody>
      </p:sp>
      <p:grpSp>
        <p:nvGrpSpPr>
          <p:cNvPr id="3" name="Group 3"/>
          <p:cNvGrpSpPr/>
          <p:nvPr/>
        </p:nvGrpSpPr>
        <p:grpSpPr>
          <a:xfrm>
            <a:off x="1490593" y="1283305"/>
            <a:ext cx="4791215" cy="7491789"/>
            <a:chOff x="0" y="0"/>
            <a:chExt cx="1825225" cy="2854015"/>
          </a:xfrm>
        </p:grpSpPr>
        <p:sp>
          <p:nvSpPr>
            <p:cNvPr id="4" name="Freeform 4"/>
            <p:cNvSpPr/>
            <p:nvPr/>
          </p:nvSpPr>
          <p:spPr>
            <a:xfrm>
              <a:off x="0" y="0"/>
              <a:ext cx="1825225" cy="2854015"/>
            </a:xfrm>
            <a:custGeom>
              <a:avLst/>
              <a:gdLst/>
              <a:ahLst/>
              <a:cxnLst/>
              <a:rect l="l" t="t" r="r" b="b"/>
              <a:pathLst>
                <a:path w="1825225" h="2854015">
                  <a:moveTo>
                    <a:pt x="0" y="0"/>
                  </a:moveTo>
                  <a:lnTo>
                    <a:pt x="1825225" y="0"/>
                  </a:lnTo>
                  <a:lnTo>
                    <a:pt x="1825225" y="2854015"/>
                  </a:lnTo>
                  <a:lnTo>
                    <a:pt x="0" y="2854015"/>
                  </a:lnTo>
                  <a:close/>
                </a:path>
              </a:pathLst>
            </a:custGeom>
            <a:solidFill>
              <a:srgbClr val="262F0E">
                <a:alpha val="82745"/>
              </a:srgbClr>
            </a:solidFill>
            <a:ln w="85725" cap="sq">
              <a:solidFill>
                <a:srgbClr val="FFFFFF">
                  <a:alpha val="82745"/>
                </a:srgbClr>
              </a:solidFill>
              <a:prstDash val="solid"/>
              <a:miter/>
            </a:ln>
          </p:spPr>
          <p:txBody>
            <a:bodyPr/>
            <a:lstStyle/>
            <a:p>
              <a:endParaRPr lang="en-PK"/>
            </a:p>
          </p:txBody>
        </p:sp>
        <p:sp>
          <p:nvSpPr>
            <p:cNvPr id="5" name="TextBox 5"/>
            <p:cNvSpPr txBox="1"/>
            <p:nvPr/>
          </p:nvSpPr>
          <p:spPr>
            <a:xfrm>
              <a:off x="0" y="-28575"/>
              <a:ext cx="1825225" cy="2882590"/>
            </a:xfrm>
            <a:prstGeom prst="rect">
              <a:avLst/>
            </a:prstGeom>
          </p:spPr>
          <p:txBody>
            <a:bodyPr lIns="47790" tIns="47790" rIns="47790" bIns="47790" rtlCol="0" anchor="ctr"/>
            <a:lstStyle/>
            <a:p>
              <a:pPr algn="ctr">
                <a:lnSpc>
                  <a:spcPts val="1843"/>
                </a:lnSpc>
                <a:spcBef>
                  <a:spcPct val="0"/>
                </a:spcBef>
              </a:pPr>
              <a:endParaRPr/>
            </a:p>
          </p:txBody>
        </p:sp>
      </p:grpSp>
      <p:sp>
        <p:nvSpPr>
          <p:cNvPr id="7" name="TextBox 7"/>
          <p:cNvSpPr txBox="1"/>
          <p:nvPr/>
        </p:nvSpPr>
        <p:spPr>
          <a:xfrm>
            <a:off x="1619557" y="3404158"/>
            <a:ext cx="4533285" cy="1587537"/>
          </a:xfrm>
          <a:prstGeom prst="rect">
            <a:avLst/>
          </a:prstGeom>
        </p:spPr>
        <p:txBody>
          <a:bodyPr lIns="0" tIns="0" rIns="0" bIns="0" rtlCol="0" anchor="t">
            <a:spAutoFit/>
          </a:bodyPr>
          <a:lstStyle/>
          <a:p>
            <a:pPr algn="ctr">
              <a:lnSpc>
                <a:spcPts val="12945"/>
              </a:lnSpc>
            </a:pPr>
            <a:r>
              <a:rPr lang="en-US" sz="9246" dirty="0">
                <a:solidFill>
                  <a:srgbClr val="FFFFFF"/>
                </a:solidFill>
                <a:latin typeface="Stencil"/>
              </a:rPr>
              <a:t>AIOU</a:t>
            </a:r>
          </a:p>
        </p:txBody>
      </p:sp>
      <p:sp>
        <p:nvSpPr>
          <p:cNvPr id="8" name="TextBox 8"/>
          <p:cNvSpPr txBox="1"/>
          <p:nvPr/>
        </p:nvSpPr>
        <p:spPr>
          <a:xfrm>
            <a:off x="1521298" y="5181600"/>
            <a:ext cx="4791215" cy="1327992"/>
          </a:xfrm>
          <a:prstGeom prst="rect">
            <a:avLst/>
          </a:prstGeom>
        </p:spPr>
        <p:txBody>
          <a:bodyPr lIns="0" tIns="0" rIns="0" bIns="0" rtlCol="0" anchor="t">
            <a:spAutoFit/>
          </a:bodyPr>
          <a:lstStyle/>
          <a:p>
            <a:pPr algn="ctr">
              <a:lnSpc>
                <a:spcPct val="150000"/>
              </a:lnSpc>
            </a:pPr>
            <a:r>
              <a:rPr lang="en-US" sz="2000" dirty="0">
                <a:solidFill>
                  <a:srgbClr val="FFFFFF"/>
                </a:solidFill>
                <a:latin typeface="ITC Portago"/>
              </a:rPr>
              <a:t>Climate Action </a:t>
            </a:r>
          </a:p>
          <a:p>
            <a:pPr algn="ctr">
              <a:lnSpc>
                <a:spcPct val="150000"/>
              </a:lnSpc>
            </a:pPr>
            <a:r>
              <a:rPr lang="en-US" sz="2000" dirty="0">
                <a:solidFill>
                  <a:srgbClr val="FFFFFF"/>
                </a:solidFill>
                <a:latin typeface="ITC Portago"/>
              </a:rPr>
              <a:t>Plan</a:t>
            </a:r>
          </a:p>
          <a:p>
            <a:pPr algn="ctr">
              <a:lnSpc>
                <a:spcPct val="150000"/>
              </a:lnSpc>
            </a:pPr>
            <a:r>
              <a:rPr lang="en-US" sz="2000" dirty="0">
                <a:solidFill>
                  <a:srgbClr val="FFFFFF"/>
                </a:solidFill>
                <a:latin typeface="ITC Portago"/>
              </a:rPr>
              <a:t>2035 </a:t>
            </a:r>
          </a:p>
        </p:txBody>
      </p:sp>
      <p:sp>
        <p:nvSpPr>
          <p:cNvPr id="10" name="TextBox 10"/>
          <p:cNvSpPr txBox="1"/>
          <p:nvPr/>
        </p:nvSpPr>
        <p:spPr>
          <a:xfrm>
            <a:off x="1828800" y="9064959"/>
            <a:ext cx="4291898" cy="480966"/>
          </a:xfrm>
          <a:prstGeom prst="rect">
            <a:avLst/>
          </a:prstGeom>
        </p:spPr>
        <p:txBody>
          <a:bodyPr lIns="0" tIns="0" rIns="0" bIns="0" rtlCol="0" anchor="t">
            <a:spAutoFit/>
          </a:bodyPr>
          <a:lstStyle/>
          <a:p>
            <a:pPr marL="0" lvl="0" indent="0" algn="ctr">
              <a:lnSpc>
                <a:spcPts val="2037"/>
              </a:lnSpc>
              <a:spcBef>
                <a:spcPct val="0"/>
              </a:spcBef>
            </a:pPr>
            <a:r>
              <a:rPr lang="en-US" sz="1100" spc="145" dirty="0">
                <a:solidFill>
                  <a:srgbClr val="FFFFFF"/>
                </a:solidFill>
                <a:latin typeface="Arial"/>
              </a:rPr>
              <a:t>Office of Research, Innovation &amp; Commercialization</a:t>
            </a:r>
          </a:p>
          <a:p>
            <a:pPr marL="0" lvl="0" indent="0" algn="ctr">
              <a:lnSpc>
                <a:spcPts val="2037"/>
              </a:lnSpc>
              <a:spcBef>
                <a:spcPct val="0"/>
              </a:spcBef>
            </a:pPr>
            <a:r>
              <a:rPr lang="en-US" sz="1100" spc="145" dirty="0">
                <a:solidFill>
                  <a:srgbClr val="FFFFFF"/>
                </a:solidFill>
                <a:latin typeface="Arial"/>
              </a:rPr>
              <a:t>Allama Iqbal Open University, Islamabad-Pakistan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3632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671" t="-33996" r="-260707" b="165"/>
            </a:stretch>
          </a:blipFill>
        </p:spPr>
        <p:txBody>
          <a:bodyPr/>
          <a:lstStyle/>
          <a:p>
            <a:endParaRPr lang="en-PK" dirty="0"/>
          </a:p>
        </p:txBody>
      </p:sp>
      <p:sp>
        <p:nvSpPr>
          <p:cNvPr id="4" name="AutoShape 4"/>
          <p:cNvSpPr/>
          <p:nvPr/>
        </p:nvSpPr>
        <p:spPr>
          <a:xfrm>
            <a:off x="1056937" y="1008500"/>
            <a:ext cx="5729926" cy="0"/>
          </a:xfrm>
          <a:prstGeom prst="line">
            <a:avLst/>
          </a:prstGeom>
          <a:ln w="9525" cap="flat">
            <a:solidFill>
              <a:srgbClr val="FFFFFF"/>
            </a:solidFill>
            <a:prstDash val="solid"/>
            <a:headEnd type="none" w="sm" len="sm"/>
            <a:tailEnd type="none" w="sm" len="sm"/>
          </a:ln>
        </p:spPr>
        <p:txBody>
          <a:bodyPr/>
          <a:lstStyle/>
          <a:p>
            <a:endParaRPr lang="en-PK"/>
          </a:p>
        </p:txBody>
      </p:sp>
      <p:sp>
        <p:nvSpPr>
          <p:cNvPr id="5" name="TextBox 5"/>
          <p:cNvSpPr txBox="1"/>
          <p:nvPr/>
        </p:nvSpPr>
        <p:spPr>
          <a:xfrm>
            <a:off x="1340433" y="1115801"/>
            <a:ext cx="1417985" cy="666849"/>
          </a:xfrm>
          <a:prstGeom prst="rect">
            <a:avLst/>
          </a:prstGeom>
        </p:spPr>
        <p:txBody>
          <a:bodyPr lIns="0" tIns="0" rIns="0" bIns="0" rtlCol="0" anchor="t">
            <a:spAutoFit/>
          </a:bodyPr>
          <a:lstStyle/>
          <a:p>
            <a:pPr>
              <a:lnSpc>
                <a:spcPts val="1317"/>
              </a:lnSpc>
            </a:pPr>
            <a:r>
              <a:rPr lang="en-US" sz="1317" dirty="0">
                <a:solidFill>
                  <a:srgbClr val="F5EBE0"/>
                </a:solidFill>
                <a:latin typeface="Helveticish"/>
              </a:rPr>
              <a:t>Use of on-site renewable energy resources  should be increased.</a:t>
            </a:r>
          </a:p>
        </p:txBody>
      </p:sp>
      <p:sp>
        <p:nvSpPr>
          <p:cNvPr id="6" name="TextBox 6"/>
          <p:cNvSpPr txBox="1"/>
          <p:nvPr/>
        </p:nvSpPr>
        <p:spPr>
          <a:xfrm>
            <a:off x="3405132" y="1115801"/>
            <a:ext cx="1417985" cy="1000274"/>
          </a:xfrm>
          <a:prstGeom prst="rect">
            <a:avLst/>
          </a:prstGeom>
        </p:spPr>
        <p:txBody>
          <a:bodyPr lIns="0" tIns="0" rIns="0" bIns="0" rtlCol="0" anchor="t">
            <a:spAutoFit/>
          </a:bodyPr>
          <a:lstStyle/>
          <a:p>
            <a:pPr>
              <a:lnSpc>
                <a:spcPts val="1317"/>
              </a:lnSpc>
            </a:pPr>
            <a:r>
              <a:rPr lang="en-US" sz="1317" dirty="0">
                <a:solidFill>
                  <a:srgbClr val="F5EBE0"/>
                </a:solidFill>
                <a:latin typeface="Helveticish"/>
              </a:rPr>
              <a:t>Looking into join ventures with external suppliers /industrial partners for renewable energy.</a:t>
            </a:r>
          </a:p>
        </p:txBody>
      </p:sp>
      <p:sp>
        <p:nvSpPr>
          <p:cNvPr id="7" name="TextBox 7"/>
          <p:cNvSpPr txBox="1"/>
          <p:nvPr/>
        </p:nvSpPr>
        <p:spPr>
          <a:xfrm>
            <a:off x="5491897" y="1115801"/>
            <a:ext cx="1417985" cy="1333698"/>
          </a:xfrm>
          <a:prstGeom prst="rect">
            <a:avLst/>
          </a:prstGeom>
        </p:spPr>
        <p:txBody>
          <a:bodyPr lIns="0" tIns="0" rIns="0" bIns="0" rtlCol="0" anchor="t">
            <a:spAutoFit/>
          </a:bodyPr>
          <a:lstStyle/>
          <a:p>
            <a:pPr>
              <a:lnSpc>
                <a:spcPts val="1317"/>
              </a:lnSpc>
            </a:pPr>
            <a:r>
              <a:rPr lang="en-US" sz="1320" kern="100" dirty="0">
                <a:solidFill>
                  <a:schemeClr val="bg1"/>
                </a:solidFill>
                <a:effectLst/>
                <a:latin typeface="Helveticish" panose="020B0604020202020204" charset="0"/>
                <a:ea typeface="Helveticish" panose="020B0604020202020204" charset="0"/>
                <a:cs typeface="Helveticish" panose="020B0604020202020204" charset="0"/>
              </a:rPr>
              <a:t>Creating a plan of action to ensure that the university's energy mix includes a sizable portion of renewable energy.</a:t>
            </a:r>
          </a:p>
          <a:p>
            <a:pPr>
              <a:lnSpc>
                <a:spcPts val="1317"/>
              </a:lnSpc>
            </a:pPr>
            <a:endParaRPr lang="en-US" sz="1317" dirty="0">
              <a:solidFill>
                <a:srgbClr val="F5EBE0"/>
              </a:solidFill>
              <a:latin typeface="Helveticish"/>
            </a:endParaRPr>
          </a:p>
        </p:txBody>
      </p:sp>
      <p:sp>
        <p:nvSpPr>
          <p:cNvPr id="8" name="TextBox 8"/>
          <p:cNvSpPr txBox="1"/>
          <p:nvPr/>
        </p:nvSpPr>
        <p:spPr>
          <a:xfrm>
            <a:off x="1056937" y="625630"/>
            <a:ext cx="4810463" cy="326949"/>
          </a:xfrm>
          <a:prstGeom prst="rect">
            <a:avLst/>
          </a:prstGeom>
        </p:spPr>
        <p:txBody>
          <a:bodyPr wrap="square" lIns="0" tIns="0" rIns="0" bIns="0" rtlCol="0" anchor="t">
            <a:spAutoFit/>
          </a:bodyPr>
          <a:lstStyle/>
          <a:p>
            <a:pPr>
              <a:lnSpc>
                <a:spcPts val="2766"/>
              </a:lnSpc>
            </a:pPr>
            <a:r>
              <a:rPr lang="en-US" sz="1976" dirty="0">
                <a:solidFill>
                  <a:srgbClr val="F5EBE0"/>
                </a:solidFill>
                <a:latin typeface="Helveticish"/>
              </a:rPr>
              <a:t>RENEWABLE ENERGY INTEGRATION</a:t>
            </a:r>
          </a:p>
        </p:txBody>
      </p:sp>
      <p:sp>
        <p:nvSpPr>
          <p:cNvPr id="9" name="TextBox 9"/>
          <p:cNvSpPr txBox="1"/>
          <p:nvPr/>
        </p:nvSpPr>
        <p:spPr>
          <a:xfrm>
            <a:off x="1040382" y="1092547"/>
            <a:ext cx="300051" cy="444812"/>
          </a:xfrm>
          <a:prstGeom prst="rect">
            <a:avLst/>
          </a:prstGeom>
        </p:spPr>
        <p:txBody>
          <a:bodyPr lIns="0" tIns="0" rIns="0" bIns="0" rtlCol="0" anchor="t">
            <a:spAutoFit/>
          </a:bodyPr>
          <a:lstStyle/>
          <a:p>
            <a:pPr>
              <a:lnSpc>
                <a:spcPts val="3191"/>
              </a:lnSpc>
            </a:pPr>
            <a:r>
              <a:rPr lang="en-US" sz="3191">
                <a:solidFill>
                  <a:srgbClr val="F5EBE0"/>
                </a:solidFill>
                <a:latin typeface="Helveticish"/>
              </a:rPr>
              <a:t>1</a:t>
            </a:r>
          </a:p>
        </p:txBody>
      </p:sp>
      <p:sp>
        <p:nvSpPr>
          <p:cNvPr id="10" name="TextBox 10"/>
          <p:cNvSpPr txBox="1"/>
          <p:nvPr/>
        </p:nvSpPr>
        <p:spPr>
          <a:xfrm>
            <a:off x="3127147" y="1092547"/>
            <a:ext cx="300051" cy="444812"/>
          </a:xfrm>
          <a:prstGeom prst="rect">
            <a:avLst/>
          </a:prstGeom>
        </p:spPr>
        <p:txBody>
          <a:bodyPr lIns="0" tIns="0" rIns="0" bIns="0" rtlCol="0" anchor="t">
            <a:spAutoFit/>
          </a:bodyPr>
          <a:lstStyle/>
          <a:p>
            <a:pPr>
              <a:lnSpc>
                <a:spcPts val="3191"/>
              </a:lnSpc>
            </a:pPr>
            <a:r>
              <a:rPr lang="en-US" sz="3191">
                <a:solidFill>
                  <a:srgbClr val="F5EBE0"/>
                </a:solidFill>
                <a:latin typeface="Helveticish"/>
              </a:rPr>
              <a:t>2</a:t>
            </a:r>
          </a:p>
        </p:txBody>
      </p:sp>
      <p:sp>
        <p:nvSpPr>
          <p:cNvPr id="11" name="TextBox 11"/>
          <p:cNvSpPr txBox="1"/>
          <p:nvPr/>
        </p:nvSpPr>
        <p:spPr>
          <a:xfrm>
            <a:off x="5191847" y="1092547"/>
            <a:ext cx="300051" cy="444812"/>
          </a:xfrm>
          <a:prstGeom prst="rect">
            <a:avLst/>
          </a:prstGeom>
        </p:spPr>
        <p:txBody>
          <a:bodyPr lIns="0" tIns="0" rIns="0" bIns="0" rtlCol="0" anchor="t">
            <a:spAutoFit/>
          </a:bodyPr>
          <a:lstStyle/>
          <a:p>
            <a:pPr>
              <a:lnSpc>
                <a:spcPts val="3191"/>
              </a:lnSpc>
            </a:pPr>
            <a:r>
              <a:rPr lang="en-US" sz="3191">
                <a:solidFill>
                  <a:srgbClr val="F5EBE0"/>
                </a:solidFill>
                <a:latin typeface="Helveticish"/>
              </a:rPr>
              <a:t>3</a:t>
            </a:r>
          </a:p>
        </p:txBody>
      </p:sp>
      <p:sp>
        <p:nvSpPr>
          <p:cNvPr id="13" name="TextBox 13"/>
          <p:cNvSpPr txBox="1"/>
          <p:nvPr/>
        </p:nvSpPr>
        <p:spPr>
          <a:xfrm>
            <a:off x="1056937" y="9076253"/>
            <a:ext cx="5801327" cy="961225"/>
          </a:xfrm>
          <a:prstGeom prst="rect">
            <a:avLst/>
          </a:prstGeom>
        </p:spPr>
        <p:txBody>
          <a:bodyPr lIns="0" tIns="0" rIns="0" bIns="0" rtlCol="0" anchor="t">
            <a:spAutoFit/>
          </a:bodyPr>
          <a:lstStyle/>
          <a:p>
            <a:pPr algn="ctr">
              <a:lnSpc>
                <a:spcPts val="7275"/>
              </a:lnSpc>
            </a:pPr>
            <a:r>
              <a:rPr lang="en-US" sz="6736" dirty="0">
                <a:solidFill>
                  <a:srgbClr val="F5EBE0"/>
                </a:solidFill>
                <a:latin typeface="ABeeZee Bold" panose="020B0604020202020204" charset="0"/>
              </a:rPr>
              <a:t>OUR FUTURE</a:t>
            </a:r>
          </a:p>
        </p:txBody>
      </p:sp>
      <p:sp>
        <p:nvSpPr>
          <p:cNvPr id="14" name="TextBox 14"/>
          <p:cNvSpPr txBox="1"/>
          <p:nvPr/>
        </p:nvSpPr>
        <p:spPr>
          <a:xfrm>
            <a:off x="3374787" y="8389738"/>
            <a:ext cx="1165626" cy="326949"/>
          </a:xfrm>
          <a:prstGeom prst="rect">
            <a:avLst/>
          </a:prstGeom>
        </p:spPr>
        <p:txBody>
          <a:bodyPr lIns="0" tIns="0" rIns="0" bIns="0" rtlCol="0" anchor="t">
            <a:spAutoFit/>
          </a:bodyPr>
          <a:lstStyle/>
          <a:p>
            <a:pPr algn="ctr">
              <a:lnSpc>
                <a:spcPts val="2766"/>
              </a:lnSpc>
            </a:pPr>
            <a:r>
              <a:rPr lang="en-US" sz="1976" b="1" dirty="0">
                <a:solidFill>
                  <a:srgbClr val="F5EBE0"/>
                </a:solidFill>
                <a:latin typeface="Helveticish"/>
              </a:rPr>
              <a:t>THIS IS</a:t>
            </a:r>
          </a:p>
        </p:txBody>
      </p:sp>
      <p:pic>
        <p:nvPicPr>
          <p:cNvPr id="16" name="Picture 15">
            <a:extLst>
              <a:ext uri="{FF2B5EF4-FFF2-40B4-BE49-F238E27FC236}">
                <a16:creationId xmlns:a16="http://schemas.microsoft.com/office/drawing/2014/main" id="{1AA81686-16FB-8450-5C03-7193317CA3EC}"/>
              </a:ext>
            </a:extLst>
          </p:cNvPr>
          <p:cNvPicPr>
            <a:picLocks noChangeAspect="1"/>
          </p:cNvPicPr>
          <p:nvPr/>
        </p:nvPicPr>
        <p:blipFill>
          <a:blip r:embed="rId3"/>
          <a:stretch>
            <a:fillRect/>
          </a:stretch>
        </p:blipFill>
        <p:spPr>
          <a:xfrm>
            <a:off x="1295700" y="2646453"/>
            <a:ext cx="2079087" cy="2766616"/>
          </a:xfrm>
          <a:prstGeom prst="rect">
            <a:avLst/>
          </a:prstGeom>
          <a:effectLst>
            <a:glow rad="127000">
              <a:schemeClr val="bg1"/>
            </a:glow>
          </a:effectLst>
        </p:spPr>
      </p:pic>
      <p:pic>
        <p:nvPicPr>
          <p:cNvPr id="17" name="Picture 16">
            <a:extLst>
              <a:ext uri="{FF2B5EF4-FFF2-40B4-BE49-F238E27FC236}">
                <a16:creationId xmlns:a16="http://schemas.microsoft.com/office/drawing/2014/main" id="{54B1A7F9-D316-CEBF-5571-BC433245CB81}"/>
              </a:ext>
            </a:extLst>
          </p:cNvPr>
          <p:cNvPicPr>
            <a:picLocks noChangeAspect="1"/>
          </p:cNvPicPr>
          <p:nvPr/>
        </p:nvPicPr>
        <p:blipFill>
          <a:blip r:embed="rId4"/>
          <a:stretch>
            <a:fillRect/>
          </a:stretch>
        </p:blipFill>
        <p:spPr>
          <a:xfrm>
            <a:off x="4696066" y="2877009"/>
            <a:ext cx="2213816" cy="2761790"/>
          </a:xfrm>
          <a:prstGeom prst="rect">
            <a:avLst/>
          </a:prstGeom>
          <a:effectLst>
            <a:glow rad="127000">
              <a:schemeClr val="bg1"/>
            </a:glow>
          </a:effectLst>
        </p:spPr>
      </p:pic>
      <p:pic>
        <p:nvPicPr>
          <p:cNvPr id="18" name="Picture 17">
            <a:extLst>
              <a:ext uri="{FF2B5EF4-FFF2-40B4-BE49-F238E27FC236}">
                <a16:creationId xmlns:a16="http://schemas.microsoft.com/office/drawing/2014/main" id="{AA018D11-4A71-C1A9-DA8C-5190A3535A75}"/>
              </a:ext>
            </a:extLst>
          </p:cNvPr>
          <p:cNvPicPr>
            <a:picLocks noChangeAspect="1"/>
          </p:cNvPicPr>
          <p:nvPr/>
        </p:nvPicPr>
        <p:blipFill>
          <a:blip r:embed="rId5"/>
          <a:stretch>
            <a:fillRect/>
          </a:stretch>
        </p:blipFill>
        <p:spPr>
          <a:xfrm>
            <a:off x="460311" y="6563108"/>
            <a:ext cx="3584670" cy="1546358"/>
          </a:xfrm>
          <a:prstGeom prst="rect">
            <a:avLst/>
          </a:prstGeom>
          <a:effectLst>
            <a:glow rad="127000">
              <a:schemeClr val="bg1"/>
            </a:glo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556F804D-2F4E-BAE8-55C4-084B940F8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57"/>
            <a:ext cx="7772400" cy="6418042"/>
          </a:xfrm>
          <a:prstGeom prst="rect">
            <a:avLst/>
          </a:prstGeom>
        </p:spPr>
      </p:pic>
      <p:grpSp>
        <p:nvGrpSpPr>
          <p:cNvPr id="56" name="Group 55">
            <a:extLst>
              <a:ext uri="{FF2B5EF4-FFF2-40B4-BE49-F238E27FC236}">
                <a16:creationId xmlns:a16="http://schemas.microsoft.com/office/drawing/2014/main" id="{CC34CDFE-9639-3283-0D4D-5B06DFB07B36}"/>
              </a:ext>
            </a:extLst>
          </p:cNvPr>
          <p:cNvGrpSpPr/>
          <p:nvPr/>
        </p:nvGrpSpPr>
        <p:grpSpPr>
          <a:xfrm>
            <a:off x="4878458" y="5014216"/>
            <a:ext cx="1877858" cy="2185144"/>
            <a:chOff x="4964569" y="4778519"/>
            <a:chExt cx="1877858" cy="2185144"/>
          </a:xfrm>
        </p:grpSpPr>
        <p:grpSp>
          <p:nvGrpSpPr>
            <p:cNvPr id="7" name="Group 7"/>
            <p:cNvGrpSpPr/>
            <p:nvPr/>
          </p:nvGrpSpPr>
          <p:grpSpPr>
            <a:xfrm>
              <a:off x="4964569" y="4778519"/>
              <a:ext cx="1877858" cy="2185144"/>
              <a:chOff x="0" y="0"/>
              <a:chExt cx="698500" cy="812800"/>
            </a:xfrm>
          </p:grpSpPr>
          <p:sp>
            <p:nvSpPr>
              <p:cNvPr id="8" name="Freeform 8"/>
              <p:cNvSpPr/>
              <p:nvPr/>
            </p:nvSpPr>
            <p:spPr>
              <a:xfrm>
                <a:off x="0" y="8844"/>
                <a:ext cx="698500" cy="795111"/>
              </a:xfrm>
              <a:custGeom>
                <a:avLst/>
                <a:gdLst/>
                <a:ahLst/>
                <a:cxnLst/>
                <a:rect l="l" t="t" r="r" b="b"/>
                <a:pathLst>
                  <a:path w="698500" h="795111">
                    <a:moveTo>
                      <a:pt x="389061" y="14319"/>
                    </a:moveTo>
                    <a:lnTo>
                      <a:pt x="658689" y="171193"/>
                    </a:lnTo>
                    <a:cubicBezTo>
                      <a:pt x="683337" y="185534"/>
                      <a:pt x="698500" y="211899"/>
                      <a:pt x="698500" y="240415"/>
                    </a:cubicBezTo>
                    <a:lnTo>
                      <a:pt x="698500" y="554697"/>
                    </a:lnTo>
                    <a:cubicBezTo>
                      <a:pt x="698500" y="583213"/>
                      <a:pt x="683337" y="609578"/>
                      <a:pt x="658689" y="623919"/>
                    </a:cubicBezTo>
                    <a:lnTo>
                      <a:pt x="389061" y="780793"/>
                    </a:lnTo>
                    <a:cubicBezTo>
                      <a:pt x="364451" y="795112"/>
                      <a:pt x="334049" y="795112"/>
                      <a:pt x="309439" y="780793"/>
                    </a:cubicBezTo>
                    <a:lnTo>
                      <a:pt x="39811" y="623919"/>
                    </a:lnTo>
                    <a:cubicBezTo>
                      <a:pt x="15163" y="609578"/>
                      <a:pt x="0" y="583213"/>
                      <a:pt x="0" y="554697"/>
                    </a:cubicBezTo>
                    <a:lnTo>
                      <a:pt x="0" y="240415"/>
                    </a:lnTo>
                    <a:cubicBezTo>
                      <a:pt x="0" y="211899"/>
                      <a:pt x="15163" y="185534"/>
                      <a:pt x="39811" y="171193"/>
                    </a:cubicBezTo>
                    <a:lnTo>
                      <a:pt x="309439" y="14319"/>
                    </a:lnTo>
                    <a:cubicBezTo>
                      <a:pt x="334049" y="0"/>
                      <a:pt x="364451" y="0"/>
                      <a:pt x="389061" y="14319"/>
                    </a:cubicBezTo>
                    <a:close/>
                  </a:path>
                </a:pathLst>
              </a:custGeom>
              <a:ln/>
            </p:spPr>
            <p:style>
              <a:lnRef idx="2">
                <a:schemeClr val="accent5"/>
              </a:lnRef>
              <a:fillRef idx="1">
                <a:schemeClr val="lt1"/>
              </a:fillRef>
              <a:effectRef idx="0">
                <a:schemeClr val="accent5"/>
              </a:effectRef>
              <a:fontRef idx="minor">
                <a:schemeClr val="dk1"/>
              </a:fontRef>
            </p:style>
            <p:txBody>
              <a:bodyPr/>
              <a:lstStyle/>
              <a:p>
                <a:endParaRPr lang="en-PK"/>
              </a:p>
            </p:txBody>
          </p:sp>
        </p:grpSp>
        <p:grpSp>
          <p:nvGrpSpPr>
            <p:cNvPr id="15" name="Group 15"/>
            <p:cNvGrpSpPr/>
            <p:nvPr/>
          </p:nvGrpSpPr>
          <p:grpSpPr>
            <a:xfrm>
              <a:off x="5064597" y="4894916"/>
              <a:ext cx="1677801" cy="1952350"/>
              <a:chOff x="0" y="0"/>
              <a:chExt cx="698500" cy="812800"/>
            </a:xfrm>
          </p:grpSpPr>
          <p:sp>
            <p:nvSpPr>
              <p:cNvPr id="16" name="Freeform 16"/>
              <p:cNvSpPr/>
              <p:nvPr/>
            </p:nvSpPr>
            <p:spPr>
              <a:xfrm>
                <a:off x="0" y="9899"/>
                <a:ext cx="698500" cy="793002"/>
              </a:xfrm>
              <a:custGeom>
                <a:avLst/>
                <a:gdLst/>
                <a:ahLst/>
                <a:cxnLst/>
                <a:rect l="l" t="t" r="r" b="b"/>
                <a:pathLst>
                  <a:path w="698500" h="793002">
                    <a:moveTo>
                      <a:pt x="393808" y="16025"/>
                    </a:moveTo>
                    <a:lnTo>
                      <a:pt x="653942" y="167377"/>
                    </a:lnTo>
                    <a:cubicBezTo>
                      <a:pt x="681529" y="183427"/>
                      <a:pt x="698500" y="212936"/>
                      <a:pt x="698500" y="244852"/>
                    </a:cubicBezTo>
                    <a:lnTo>
                      <a:pt x="698500" y="548150"/>
                    </a:lnTo>
                    <a:cubicBezTo>
                      <a:pt x="698500" y="580066"/>
                      <a:pt x="681529" y="609575"/>
                      <a:pt x="653942" y="625625"/>
                    </a:cubicBezTo>
                    <a:lnTo>
                      <a:pt x="393808" y="776977"/>
                    </a:lnTo>
                    <a:cubicBezTo>
                      <a:pt x="366264" y="793002"/>
                      <a:pt x="332236" y="793002"/>
                      <a:pt x="304692" y="776977"/>
                    </a:cubicBezTo>
                    <a:lnTo>
                      <a:pt x="44558" y="625625"/>
                    </a:lnTo>
                    <a:cubicBezTo>
                      <a:pt x="16971" y="609575"/>
                      <a:pt x="0" y="580066"/>
                      <a:pt x="0" y="548150"/>
                    </a:cubicBezTo>
                    <a:lnTo>
                      <a:pt x="0" y="244852"/>
                    </a:lnTo>
                    <a:cubicBezTo>
                      <a:pt x="0" y="212936"/>
                      <a:pt x="16971" y="183427"/>
                      <a:pt x="44558" y="167377"/>
                    </a:cubicBezTo>
                    <a:lnTo>
                      <a:pt x="304692" y="16025"/>
                    </a:lnTo>
                    <a:cubicBezTo>
                      <a:pt x="332236" y="0"/>
                      <a:pt x="366264" y="0"/>
                      <a:pt x="393808" y="16025"/>
                    </a:cubicBez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PK"/>
              </a:p>
            </p:txBody>
          </p:sp>
        </p:grpSp>
      </p:grpSp>
      <p:grpSp>
        <p:nvGrpSpPr>
          <p:cNvPr id="52" name="Group 51">
            <a:extLst>
              <a:ext uri="{FF2B5EF4-FFF2-40B4-BE49-F238E27FC236}">
                <a16:creationId xmlns:a16="http://schemas.microsoft.com/office/drawing/2014/main" id="{CED81D8B-4DE6-4A41-EE46-D910773DCAAB}"/>
              </a:ext>
            </a:extLst>
          </p:cNvPr>
          <p:cNvGrpSpPr/>
          <p:nvPr/>
        </p:nvGrpSpPr>
        <p:grpSpPr>
          <a:xfrm>
            <a:off x="5867025" y="6840567"/>
            <a:ext cx="1868599" cy="2091544"/>
            <a:chOff x="5928312" y="6131110"/>
            <a:chExt cx="1868599" cy="2091544"/>
          </a:xfrm>
        </p:grpSpPr>
        <p:grpSp>
          <p:nvGrpSpPr>
            <p:cNvPr id="9" name="Group 9"/>
            <p:cNvGrpSpPr/>
            <p:nvPr/>
          </p:nvGrpSpPr>
          <p:grpSpPr>
            <a:xfrm>
              <a:off x="5928312" y="6131110"/>
              <a:ext cx="1868599" cy="2091544"/>
              <a:chOff x="0" y="0"/>
              <a:chExt cx="698500" cy="812800"/>
            </a:xfrm>
          </p:grpSpPr>
          <p:sp>
            <p:nvSpPr>
              <p:cNvPr id="10" name="Freeform 10"/>
              <p:cNvSpPr/>
              <p:nvPr/>
            </p:nvSpPr>
            <p:spPr>
              <a:xfrm>
                <a:off x="0" y="12474"/>
                <a:ext cx="698500" cy="787851"/>
              </a:xfrm>
              <a:custGeom>
                <a:avLst/>
                <a:gdLst/>
                <a:ahLst/>
                <a:cxnLst/>
                <a:rect l="l" t="t" r="r" b="b"/>
                <a:pathLst>
                  <a:path w="698500" h="787851">
                    <a:moveTo>
                      <a:pt x="405400" y="20195"/>
                    </a:moveTo>
                    <a:lnTo>
                      <a:pt x="642350" y="158057"/>
                    </a:lnTo>
                    <a:cubicBezTo>
                      <a:pt x="677114" y="178283"/>
                      <a:pt x="698500" y="215469"/>
                      <a:pt x="698500" y="255689"/>
                    </a:cubicBezTo>
                    <a:lnTo>
                      <a:pt x="698500" y="532163"/>
                    </a:lnTo>
                    <a:cubicBezTo>
                      <a:pt x="698500" y="572383"/>
                      <a:pt x="677114" y="609569"/>
                      <a:pt x="642350" y="629795"/>
                    </a:cubicBezTo>
                    <a:lnTo>
                      <a:pt x="405400" y="767657"/>
                    </a:lnTo>
                    <a:cubicBezTo>
                      <a:pt x="370691" y="787852"/>
                      <a:pt x="327809" y="787852"/>
                      <a:pt x="293100" y="767657"/>
                    </a:cubicBezTo>
                    <a:lnTo>
                      <a:pt x="56150" y="629795"/>
                    </a:lnTo>
                    <a:cubicBezTo>
                      <a:pt x="21387" y="609569"/>
                      <a:pt x="0" y="572383"/>
                      <a:pt x="0" y="532163"/>
                    </a:cubicBezTo>
                    <a:lnTo>
                      <a:pt x="0" y="255689"/>
                    </a:lnTo>
                    <a:cubicBezTo>
                      <a:pt x="0" y="215469"/>
                      <a:pt x="21387" y="178283"/>
                      <a:pt x="56150" y="158057"/>
                    </a:cubicBezTo>
                    <a:lnTo>
                      <a:pt x="293100" y="20195"/>
                    </a:lnTo>
                    <a:cubicBezTo>
                      <a:pt x="327809" y="0"/>
                      <a:pt x="370691" y="0"/>
                      <a:pt x="405400" y="20195"/>
                    </a:cubicBezTo>
                    <a:close/>
                  </a:path>
                </a:pathLst>
              </a:custGeom>
              <a:ln/>
            </p:spPr>
            <p:style>
              <a:lnRef idx="2">
                <a:schemeClr val="accent3"/>
              </a:lnRef>
              <a:fillRef idx="1">
                <a:schemeClr val="lt1"/>
              </a:fillRef>
              <a:effectRef idx="0">
                <a:schemeClr val="accent3"/>
              </a:effectRef>
              <a:fontRef idx="minor">
                <a:schemeClr val="dk1"/>
              </a:fontRef>
            </p:style>
            <p:txBody>
              <a:bodyPr/>
              <a:lstStyle/>
              <a:p>
                <a:endParaRPr lang="en-PK"/>
              </a:p>
            </p:txBody>
          </p:sp>
        </p:grpSp>
        <p:grpSp>
          <p:nvGrpSpPr>
            <p:cNvPr id="17" name="Group 17"/>
            <p:cNvGrpSpPr/>
            <p:nvPr/>
          </p:nvGrpSpPr>
          <p:grpSpPr>
            <a:xfrm>
              <a:off x="6019919" y="6242520"/>
              <a:ext cx="1669528" cy="1868722"/>
              <a:chOff x="0" y="0"/>
              <a:chExt cx="698500" cy="812800"/>
            </a:xfrm>
          </p:grpSpPr>
          <p:sp>
            <p:nvSpPr>
              <p:cNvPr id="18" name="Freeform 18"/>
              <p:cNvSpPr/>
              <p:nvPr/>
            </p:nvSpPr>
            <p:spPr>
              <a:xfrm>
                <a:off x="0" y="13962"/>
                <a:ext cx="698500" cy="784876"/>
              </a:xfrm>
              <a:custGeom>
                <a:avLst/>
                <a:gdLst/>
                <a:ahLst/>
                <a:cxnLst/>
                <a:rect l="l" t="t" r="r" b="b"/>
                <a:pathLst>
                  <a:path w="698500" h="784876">
                    <a:moveTo>
                      <a:pt x="412096" y="22603"/>
                    </a:moveTo>
                    <a:lnTo>
                      <a:pt x="635654" y="152673"/>
                    </a:lnTo>
                    <a:cubicBezTo>
                      <a:pt x="674563" y="175311"/>
                      <a:pt x="698500" y="216931"/>
                      <a:pt x="698500" y="261947"/>
                    </a:cubicBezTo>
                    <a:lnTo>
                      <a:pt x="698500" y="522929"/>
                    </a:lnTo>
                    <a:cubicBezTo>
                      <a:pt x="698500" y="567945"/>
                      <a:pt x="674563" y="609565"/>
                      <a:pt x="635654" y="632203"/>
                    </a:cubicBezTo>
                    <a:lnTo>
                      <a:pt x="412096" y="762273"/>
                    </a:lnTo>
                    <a:cubicBezTo>
                      <a:pt x="373247" y="784876"/>
                      <a:pt x="325253" y="784876"/>
                      <a:pt x="286404" y="762273"/>
                    </a:cubicBezTo>
                    <a:lnTo>
                      <a:pt x="62846" y="632203"/>
                    </a:lnTo>
                    <a:cubicBezTo>
                      <a:pt x="23937" y="609565"/>
                      <a:pt x="0" y="567945"/>
                      <a:pt x="0" y="522929"/>
                    </a:cubicBezTo>
                    <a:lnTo>
                      <a:pt x="0" y="261947"/>
                    </a:lnTo>
                    <a:cubicBezTo>
                      <a:pt x="0" y="216931"/>
                      <a:pt x="23937" y="175311"/>
                      <a:pt x="62846" y="152673"/>
                    </a:cubicBezTo>
                    <a:lnTo>
                      <a:pt x="286404" y="22603"/>
                    </a:lnTo>
                    <a:cubicBezTo>
                      <a:pt x="325253" y="0"/>
                      <a:pt x="373247" y="0"/>
                      <a:pt x="412096" y="22603"/>
                    </a:cubicBezTo>
                    <a:close/>
                  </a:path>
                </a:pathLst>
              </a:custGeom>
              <a:blipFill>
                <a:blip r:embed="rId4"/>
                <a:stretch>
                  <a:fillRect t="-14611" b="-14611"/>
                </a:stretch>
              </a:blipFill>
            </p:spPr>
            <p:txBody>
              <a:bodyPr/>
              <a:lstStyle/>
              <a:p>
                <a:endParaRPr lang="en-PK"/>
              </a:p>
            </p:txBody>
          </p:sp>
        </p:grpSp>
      </p:grpSp>
      <p:grpSp>
        <p:nvGrpSpPr>
          <p:cNvPr id="53" name="Group 52">
            <a:extLst>
              <a:ext uri="{FF2B5EF4-FFF2-40B4-BE49-F238E27FC236}">
                <a16:creationId xmlns:a16="http://schemas.microsoft.com/office/drawing/2014/main" id="{B17A29B6-0B6F-AE23-6EFB-689F8A053E18}"/>
              </a:ext>
            </a:extLst>
          </p:cNvPr>
          <p:cNvGrpSpPr/>
          <p:nvPr/>
        </p:nvGrpSpPr>
        <p:grpSpPr>
          <a:xfrm>
            <a:off x="3899149" y="6880671"/>
            <a:ext cx="1868599" cy="2091544"/>
            <a:chOff x="3992098" y="6374990"/>
            <a:chExt cx="1868599" cy="2091544"/>
          </a:xfrm>
        </p:grpSpPr>
        <p:grpSp>
          <p:nvGrpSpPr>
            <p:cNvPr id="11" name="Group 11"/>
            <p:cNvGrpSpPr/>
            <p:nvPr/>
          </p:nvGrpSpPr>
          <p:grpSpPr>
            <a:xfrm>
              <a:off x="3992098" y="6374990"/>
              <a:ext cx="1868599" cy="2091544"/>
              <a:chOff x="0" y="0"/>
              <a:chExt cx="698500" cy="812800"/>
            </a:xfrm>
          </p:grpSpPr>
          <p:sp>
            <p:nvSpPr>
              <p:cNvPr id="12" name="Freeform 12"/>
              <p:cNvSpPr/>
              <p:nvPr/>
            </p:nvSpPr>
            <p:spPr>
              <a:xfrm>
                <a:off x="0" y="12474"/>
                <a:ext cx="698500" cy="787851"/>
              </a:xfrm>
              <a:custGeom>
                <a:avLst/>
                <a:gdLst/>
                <a:ahLst/>
                <a:cxnLst/>
                <a:rect l="l" t="t" r="r" b="b"/>
                <a:pathLst>
                  <a:path w="698500" h="787851">
                    <a:moveTo>
                      <a:pt x="405400" y="20195"/>
                    </a:moveTo>
                    <a:lnTo>
                      <a:pt x="642350" y="158057"/>
                    </a:lnTo>
                    <a:cubicBezTo>
                      <a:pt x="677114" y="178283"/>
                      <a:pt x="698500" y="215469"/>
                      <a:pt x="698500" y="255689"/>
                    </a:cubicBezTo>
                    <a:lnTo>
                      <a:pt x="698500" y="532163"/>
                    </a:lnTo>
                    <a:cubicBezTo>
                      <a:pt x="698500" y="572383"/>
                      <a:pt x="677114" y="609569"/>
                      <a:pt x="642350" y="629795"/>
                    </a:cubicBezTo>
                    <a:lnTo>
                      <a:pt x="405400" y="767657"/>
                    </a:lnTo>
                    <a:cubicBezTo>
                      <a:pt x="370691" y="787852"/>
                      <a:pt x="327809" y="787852"/>
                      <a:pt x="293100" y="767657"/>
                    </a:cubicBezTo>
                    <a:lnTo>
                      <a:pt x="56150" y="629795"/>
                    </a:lnTo>
                    <a:cubicBezTo>
                      <a:pt x="21387" y="609569"/>
                      <a:pt x="0" y="572383"/>
                      <a:pt x="0" y="532163"/>
                    </a:cubicBezTo>
                    <a:lnTo>
                      <a:pt x="0" y="255689"/>
                    </a:lnTo>
                    <a:cubicBezTo>
                      <a:pt x="0" y="215469"/>
                      <a:pt x="21387" y="178283"/>
                      <a:pt x="56150" y="158057"/>
                    </a:cubicBezTo>
                    <a:lnTo>
                      <a:pt x="293100" y="20195"/>
                    </a:lnTo>
                    <a:cubicBezTo>
                      <a:pt x="327809" y="0"/>
                      <a:pt x="370691" y="0"/>
                      <a:pt x="405400" y="20195"/>
                    </a:cubicBezTo>
                    <a:close/>
                  </a:path>
                </a:pathLst>
              </a:custGeom>
              <a:ln/>
            </p:spPr>
            <p:style>
              <a:lnRef idx="2">
                <a:schemeClr val="accent6"/>
              </a:lnRef>
              <a:fillRef idx="1">
                <a:schemeClr val="lt1"/>
              </a:fillRef>
              <a:effectRef idx="0">
                <a:schemeClr val="accent6"/>
              </a:effectRef>
              <a:fontRef idx="minor">
                <a:schemeClr val="dk1"/>
              </a:fontRef>
            </p:style>
            <p:txBody>
              <a:bodyPr/>
              <a:lstStyle/>
              <a:p>
                <a:endParaRPr lang="en-PK"/>
              </a:p>
            </p:txBody>
          </p:sp>
        </p:grpSp>
        <p:grpSp>
          <p:nvGrpSpPr>
            <p:cNvPr id="19" name="Group 19"/>
            <p:cNvGrpSpPr/>
            <p:nvPr/>
          </p:nvGrpSpPr>
          <p:grpSpPr>
            <a:xfrm>
              <a:off x="4091633" y="6531605"/>
              <a:ext cx="1669528" cy="1804521"/>
              <a:chOff x="0" y="19498"/>
              <a:chExt cx="698500" cy="784876"/>
            </a:xfrm>
          </p:grpSpPr>
          <p:sp>
            <p:nvSpPr>
              <p:cNvPr id="20" name="Freeform 20"/>
              <p:cNvSpPr/>
              <p:nvPr/>
            </p:nvSpPr>
            <p:spPr>
              <a:xfrm>
                <a:off x="0" y="19498"/>
                <a:ext cx="698500" cy="784876"/>
              </a:xfrm>
              <a:custGeom>
                <a:avLst/>
                <a:gdLst/>
                <a:ahLst/>
                <a:cxnLst/>
                <a:rect l="l" t="t" r="r" b="b"/>
                <a:pathLst>
                  <a:path w="698500" h="784876">
                    <a:moveTo>
                      <a:pt x="412096" y="22603"/>
                    </a:moveTo>
                    <a:lnTo>
                      <a:pt x="635654" y="152673"/>
                    </a:lnTo>
                    <a:cubicBezTo>
                      <a:pt x="674563" y="175311"/>
                      <a:pt x="698500" y="216931"/>
                      <a:pt x="698500" y="261947"/>
                    </a:cubicBezTo>
                    <a:lnTo>
                      <a:pt x="698500" y="522929"/>
                    </a:lnTo>
                    <a:cubicBezTo>
                      <a:pt x="698500" y="567945"/>
                      <a:pt x="674563" y="609565"/>
                      <a:pt x="635654" y="632203"/>
                    </a:cubicBezTo>
                    <a:lnTo>
                      <a:pt x="412096" y="762273"/>
                    </a:lnTo>
                    <a:cubicBezTo>
                      <a:pt x="373247" y="784876"/>
                      <a:pt x="325253" y="784876"/>
                      <a:pt x="286404" y="762273"/>
                    </a:cubicBezTo>
                    <a:lnTo>
                      <a:pt x="62846" y="632203"/>
                    </a:lnTo>
                    <a:cubicBezTo>
                      <a:pt x="23937" y="609565"/>
                      <a:pt x="0" y="567945"/>
                      <a:pt x="0" y="522929"/>
                    </a:cubicBezTo>
                    <a:lnTo>
                      <a:pt x="0" y="261947"/>
                    </a:lnTo>
                    <a:cubicBezTo>
                      <a:pt x="0" y="216931"/>
                      <a:pt x="23937" y="175311"/>
                      <a:pt x="62846" y="152673"/>
                    </a:cubicBezTo>
                    <a:lnTo>
                      <a:pt x="286404" y="22603"/>
                    </a:lnTo>
                    <a:cubicBezTo>
                      <a:pt x="325253" y="0"/>
                      <a:pt x="373247" y="0"/>
                      <a:pt x="412096" y="22603"/>
                    </a:cubicBezTo>
                    <a:close/>
                  </a:path>
                </a:pathLst>
              </a:custGeom>
              <a: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a:blipFill>
            </p:spPr>
            <p:txBody>
              <a:bodyPr/>
              <a:lstStyle/>
              <a:p>
                <a:endParaRPr lang="en-PK" dirty="0"/>
              </a:p>
            </p:txBody>
          </p:sp>
        </p:grpSp>
      </p:grpSp>
      <p:grpSp>
        <p:nvGrpSpPr>
          <p:cNvPr id="21" name="Group 21"/>
          <p:cNvGrpSpPr/>
          <p:nvPr/>
        </p:nvGrpSpPr>
        <p:grpSpPr>
          <a:xfrm>
            <a:off x="-1002635" y="7151105"/>
            <a:ext cx="4401049" cy="448706"/>
            <a:chOff x="0" y="0"/>
            <a:chExt cx="1675990" cy="170874"/>
          </a:xfrm>
        </p:grpSpPr>
        <p:sp>
          <p:nvSpPr>
            <p:cNvPr id="22" name="Freeform 22"/>
            <p:cNvSpPr/>
            <p:nvPr/>
          </p:nvSpPr>
          <p:spPr>
            <a:xfrm>
              <a:off x="0" y="0"/>
              <a:ext cx="1675990" cy="170874"/>
            </a:xfrm>
            <a:custGeom>
              <a:avLst/>
              <a:gdLst/>
              <a:ahLst/>
              <a:cxnLst/>
              <a:rect l="l" t="t" r="r" b="b"/>
              <a:pathLst>
                <a:path w="1675990" h="170874">
                  <a:moveTo>
                    <a:pt x="85437" y="0"/>
                  </a:moveTo>
                  <a:lnTo>
                    <a:pt x="1590553" y="0"/>
                  </a:lnTo>
                  <a:cubicBezTo>
                    <a:pt x="1613212" y="0"/>
                    <a:pt x="1634944" y="9001"/>
                    <a:pt x="1650966" y="25024"/>
                  </a:cubicBezTo>
                  <a:cubicBezTo>
                    <a:pt x="1666989" y="41047"/>
                    <a:pt x="1675990" y="62778"/>
                    <a:pt x="1675990" y="85437"/>
                  </a:cubicBezTo>
                  <a:lnTo>
                    <a:pt x="1675990" y="85437"/>
                  </a:lnTo>
                  <a:cubicBezTo>
                    <a:pt x="1675990" y="108097"/>
                    <a:pt x="1666989" y="129828"/>
                    <a:pt x="1650966" y="145850"/>
                  </a:cubicBezTo>
                  <a:cubicBezTo>
                    <a:pt x="1634944" y="161873"/>
                    <a:pt x="1613212" y="170874"/>
                    <a:pt x="1590553" y="170874"/>
                  </a:cubicBezTo>
                  <a:lnTo>
                    <a:pt x="85437" y="170874"/>
                  </a:lnTo>
                  <a:cubicBezTo>
                    <a:pt x="62778" y="170874"/>
                    <a:pt x="41047" y="161873"/>
                    <a:pt x="25024" y="145850"/>
                  </a:cubicBezTo>
                  <a:cubicBezTo>
                    <a:pt x="9001" y="129828"/>
                    <a:pt x="0" y="108097"/>
                    <a:pt x="0" y="85437"/>
                  </a:cubicBezTo>
                  <a:lnTo>
                    <a:pt x="0" y="85437"/>
                  </a:lnTo>
                  <a:cubicBezTo>
                    <a:pt x="0" y="62778"/>
                    <a:pt x="9001" y="41047"/>
                    <a:pt x="25024" y="25024"/>
                  </a:cubicBezTo>
                  <a:cubicBezTo>
                    <a:pt x="41047" y="9001"/>
                    <a:pt x="62778" y="0"/>
                    <a:pt x="85437" y="0"/>
                  </a:cubicBezTo>
                  <a:close/>
                </a:path>
              </a:pathLst>
            </a:custGeom>
            <a:solidFill>
              <a:srgbClr val="87CB28"/>
            </a:solidFill>
          </p:spPr>
          <p:txBody>
            <a:bodyPr/>
            <a:lstStyle/>
            <a:p>
              <a:endParaRPr lang="en-PK"/>
            </a:p>
          </p:txBody>
        </p:sp>
        <p:sp>
          <p:nvSpPr>
            <p:cNvPr id="23" name="TextBox 23"/>
            <p:cNvSpPr txBox="1"/>
            <p:nvPr/>
          </p:nvSpPr>
          <p:spPr>
            <a:xfrm>
              <a:off x="0" y="-19050"/>
              <a:ext cx="1675990" cy="189924"/>
            </a:xfrm>
            <a:prstGeom prst="rect">
              <a:avLst/>
            </a:prstGeom>
          </p:spPr>
          <p:txBody>
            <a:bodyPr lIns="47807" tIns="47807" rIns="47807" bIns="47807" rtlCol="0" anchor="ctr"/>
            <a:lstStyle/>
            <a:p>
              <a:pPr algn="ctr">
                <a:lnSpc>
                  <a:spcPts val="1976"/>
                </a:lnSpc>
              </a:pPr>
              <a:endParaRPr/>
            </a:p>
          </p:txBody>
        </p:sp>
      </p:grpSp>
      <p:grpSp>
        <p:nvGrpSpPr>
          <p:cNvPr id="24" name="Group 24"/>
          <p:cNvGrpSpPr/>
          <p:nvPr/>
        </p:nvGrpSpPr>
        <p:grpSpPr>
          <a:xfrm>
            <a:off x="1109683" y="7694650"/>
            <a:ext cx="2297277" cy="335395"/>
            <a:chOff x="0" y="0"/>
            <a:chExt cx="874840" cy="127724"/>
          </a:xfrm>
        </p:grpSpPr>
        <p:sp>
          <p:nvSpPr>
            <p:cNvPr id="25" name="Freeform 25"/>
            <p:cNvSpPr/>
            <p:nvPr/>
          </p:nvSpPr>
          <p:spPr>
            <a:xfrm>
              <a:off x="0" y="0"/>
              <a:ext cx="874840" cy="127724"/>
            </a:xfrm>
            <a:custGeom>
              <a:avLst/>
              <a:gdLst/>
              <a:ahLst/>
              <a:cxnLst/>
              <a:rect l="l" t="t" r="r" b="b"/>
              <a:pathLst>
                <a:path w="874840" h="127724">
                  <a:moveTo>
                    <a:pt x="60661" y="0"/>
                  </a:moveTo>
                  <a:lnTo>
                    <a:pt x="814179" y="0"/>
                  </a:lnTo>
                  <a:cubicBezTo>
                    <a:pt x="847681" y="0"/>
                    <a:pt x="874840" y="27159"/>
                    <a:pt x="874840" y="60661"/>
                  </a:cubicBezTo>
                  <a:lnTo>
                    <a:pt x="874840" y="67063"/>
                  </a:lnTo>
                  <a:cubicBezTo>
                    <a:pt x="874840" y="100565"/>
                    <a:pt x="847681" y="127724"/>
                    <a:pt x="814179" y="127724"/>
                  </a:cubicBezTo>
                  <a:lnTo>
                    <a:pt x="60661" y="127724"/>
                  </a:lnTo>
                  <a:cubicBezTo>
                    <a:pt x="27159" y="127724"/>
                    <a:pt x="0" y="100565"/>
                    <a:pt x="0" y="67063"/>
                  </a:cubicBezTo>
                  <a:lnTo>
                    <a:pt x="0" y="60661"/>
                  </a:lnTo>
                  <a:cubicBezTo>
                    <a:pt x="0" y="27159"/>
                    <a:pt x="27159" y="0"/>
                    <a:pt x="60661" y="0"/>
                  </a:cubicBezTo>
                  <a:close/>
                </a:path>
              </a:pathLst>
            </a:custGeom>
            <a:solidFill>
              <a:srgbClr val="061BB0"/>
            </a:solidFill>
          </p:spPr>
          <p:txBody>
            <a:bodyPr/>
            <a:lstStyle/>
            <a:p>
              <a:endParaRPr lang="en-PK"/>
            </a:p>
          </p:txBody>
        </p:sp>
        <p:sp>
          <p:nvSpPr>
            <p:cNvPr id="26" name="TextBox 26"/>
            <p:cNvSpPr txBox="1"/>
            <p:nvPr/>
          </p:nvSpPr>
          <p:spPr>
            <a:xfrm>
              <a:off x="0" y="-19050"/>
              <a:ext cx="874840" cy="146774"/>
            </a:xfrm>
            <a:prstGeom prst="rect">
              <a:avLst/>
            </a:prstGeom>
          </p:spPr>
          <p:txBody>
            <a:bodyPr lIns="47807" tIns="47807" rIns="47807" bIns="47807" rtlCol="0" anchor="ctr"/>
            <a:lstStyle/>
            <a:p>
              <a:pPr algn="ctr">
                <a:lnSpc>
                  <a:spcPts val="1976"/>
                </a:lnSpc>
              </a:pPr>
              <a:endParaRPr/>
            </a:p>
          </p:txBody>
        </p:sp>
      </p:grpSp>
      <p:grpSp>
        <p:nvGrpSpPr>
          <p:cNvPr id="27" name="Group 27"/>
          <p:cNvGrpSpPr/>
          <p:nvPr/>
        </p:nvGrpSpPr>
        <p:grpSpPr>
          <a:xfrm>
            <a:off x="1040382" y="8063034"/>
            <a:ext cx="2297277" cy="335395"/>
            <a:chOff x="0" y="0"/>
            <a:chExt cx="874840" cy="127724"/>
          </a:xfrm>
        </p:grpSpPr>
        <p:sp>
          <p:nvSpPr>
            <p:cNvPr id="28" name="Freeform 28"/>
            <p:cNvSpPr/>
            <p:nvPr/>
          </p:nvSpPr>
          <p:spPr>
            <a:xfrm>
              <a:off x="0" y="0"/>
              <a:ext cx="874840" cy="127724"/>
            </a:xfrm>
            <a:custGeom>
              <a:avLst/>
              <a:gdLst/>
              <a:ahLst/>
              <a:cxnLst/>
              <a:rect l="l" t="t" r="r" b="b"/>
              <a:pathLst>
                <a:path w="874840" h="127724">
                  <a:moveTo>
                    <a:pt x="60661" y="0"/>
                  </a:moveTo>
                  <a:lnTo>
                    <a:pt x="814179" y="0"/>
                  </a:lnTo>
                  <a:cubicBezTo>
                    <a:pt x="847681" y="0"/>
                    <a:pt x="874840" y="27159"/>
                    <a:pt x="874840" y="60661"/>
                  </a:cubicBezTo>
                  <a:lnTo>
                    <a:pt x="874840" y="67063"/>
                  </a:lnTo>
                  <a:cubicBezTo>
                    <a:pt x="874840" y="100565"/>
                    <a:pt x="847681" y="127724"/>
                    <a:pt x="814179" y="127724"/>
                  </a:cubicBezTo>
                  <a:lnTo>
                    <a:pt x="60661" y="127724"/>
                  </a:lnTo>
                  <a:cubicBezTo>
                    <a:pt x="27159" y="127724"/>
                    <a:pt x="0" y="100565"/>
                    <a:pt x="0" y="67063"/>
                  </a:cubicBezTo>
                  <a:lnTo>
                    <a:pt x="0" y="60661"/>
                  </a:lnTo>
                  <a:cubicBezTo>
                    <a:pt x="0" y="27159"/>
                    <a:pt x="27159" y="0"/>
                    <a:pt x="60661" y="0"/>
                  </a:cubicBezTo>
                  <a:close/>
                </a:path>
              </a:pathLst>
            </a:custGeom>
            <a:solidFill>
              <a:srgbClr val="061BB0"/>
            </a:solidFill>
          </p:spPr>
          <p:txBody>
            <a:bodyPr/>
            <a:lstStyle/>
            <a:p>
              <a:endParaRPr lang="en-PK"/>
            </a:p>
          </p:txBody>
        </p:sp>
        <p:sp>
          <p:nvSpPr>
            <p:cNvPr id="29" name="TextBox 29"/>
            <p:cNvSpPr txBox="1"/>
            <p:nvPr/>
          </p:nvSpPr>
          <p:spPr>
            <a:xfrm>
              <a:off x="0" y="-19050"/>
              <a:ext cx="874840" cy="146774"/>
            </a:xfrm>
            <a:prstGeom prst="rect">
              <a:avLst/>
            </a:prstGeom>
          </p:spPr>
          <p:txBody>
            <a:bodyPr lIns="47807" tIns="47807" rIns="47807" bIns="47807" rtlCol="0" anchor="ctr"/>
            <a:lstStyle/>
            <a:p>
              <a:pPr algn="ctr">
                <a:lnSpc>
                  <a:spcPts val="1976"/>
                </a:lnSpc>
              </a:pPr>
              <a:endParaRPr/>
            </a:p>
          </p:txBody>
        </p:sp>
      </p:grpSp>
      <p:grpSp>
        <p:nvGrpSpPr>
          <p:cNvPr id="30" name="Group 30"/>
          <p:cNvGrpSpPr/>
          <p:nvPr/>
        </p:nvGrpSpPr>
        <p:grpSpPr>
          <a:xfrm>
            <a:off x="1048789" y="8429075"/>
            <a:ext cx="2288870" cy="335395"/>
            <a:chOff x="0" y="0"/>
            <a:chExt cx="871638" cy="127724"/>
          </a:xfrm>
        </p:grpSpPr>
        <p:sp>
          <p:nvSpPr>
            <p:cNvPr id="31" name="Freeform 31"/>
            <p:cNvSpPr/>
            <p:nvPr/>
          </p:nvSpPr>
          <p:spPr>
            <a:xfrm>
              <a:off x="0" y="0"/>
              <a:ext cx="871638" cy="127724"/>
            </a:xfrm>
            <a:custGeom>
              <a:avLst/>
              <a:gdLst/>
              <a:ahLst/>
              <a:cxnLst/>
              <a:rect l="l" t="t" r="r" b="b"/>
              <a:pathLst>
                <a:path w="871638" h="127724">
                  <a:moveTo>
                    <a:pt x="60884" y="0"/>
                  </a:moveTo>
                  <a:lnTo>
                    <a:pt x="810755" y="0"/>
                  </a:lnTo>
                  <a:cubicBezTo>
                    <a:pt x="844380" y="0"/>
                    <a:pt x="871638" y="27259"/>
                    <a:pt x="871638" y="60884"/>
                  </a:cubicBezTo>
                  <a:lnTo>
                    <a:pt x="871638" y="66840"/>
                  </a:lnTo>
                  <a:cubicBezTo>
                    <a:pt x="871638" y="100465"/>
                    <a:pt x="844380" y="127724"/>
                    <a:pt x="810755" y="127724"/>
                  </a:cubicBezTo>
                  <a:lnTo>
                    <a:pt x="60884" y="127724"/>
                  </a:lnTo>
                  <a:cubicBezTo>
                    <a:pt x="27259" y="127724"/>
                    <a:pt x="0" y="100465"/>
                    <a:pt x="0" y="66840"/>
                  </a:cubicBezTo>
                  <a:lnTo>
                    <a:pt x="0" y="60884"/>
                  </a:lnTo>
                  <a:cubicBezTo>
                    <a:pt x="0" y="27259"/>
                    <a:pt x="27259" y="0"/>
                    <a:pt x="60884" y="0"/>
                  </a:cubicBezTo>
                  <a:close/>
                </a:path>
              </a:pathLst>
            </a:custGeom>
            <a:solidFill>
              <a:srgbClr val="061BB0"/>
            </a:solidFill>
          </p:spPr>
          <p:txBody>
            <a:bodyPr/>
            <a:lstStyle/>
            <a:p>
              <a:endParaRPr lang="en-PK"/>
            </a:p>
          </p:txBody>
        </p:sp>
        <p:sp>
          <p:nvSpPr>
            <p:cNvPr id="32" name="TextBox 32"/>
            <p:cNvSpPr txBox="1"/>
            <p:nvPr/>
          </p:nvSpPr>
          <p:spPr>
            <a:xfrm>
              <a:off x="0" y="-19050"/>
              <a:ext cx="871638" cy="146774"/>
            </a:xfrm>
            <a:prstGeom prst="rect">
              <a:avLst/>
            </a:prstGeom>
          </p:spPr>
          <p:txBody>
            <a:bodyPr lIns="47807" tIns="47807" rIns="47807" bIns="47807" rtlCol="0" anchor="ctr"/>
            <a:lstStyle/>
            <a:p>
              <a:pPr algn="ctr">
                <a:lnSpc>
                  <a:spcPts val="1976"/>
                </a:lnSpc>
              </a:pPr>
              <a:endParaRPr/>
            </a:p>
          </p:txBody>
        </p:sp>
      </p:grpSp>
      <p:grpSp>
        <p:nvGrpSpPr>
          <p:cNvPr id="33" name="Group 33"/>
          <p:cNvGrpSpPr/>
          <p:nvPr/>
        </p:nvGrpSpPr>
        <p:grpSpPr>
          <a:xfrm>
            <a:off x="1040382" y="8791362"/>
            <a:ext cx="2297277" cy="335395"/>
            <a:chOff x="0" y="0"/>
            <a:chExt cx="874840" cy="127724"/>
          </a:xfrm>
        </p:grpSpPr>
        <p:sp>
          <p:nvSpPr>
            <p:cNvPr id="34" name="Freeform 34"/>
            <p:cNvSpPr/>
            <p:nvPr/>
          </p:nvSpPr>
          <p:spPr>
            <a:xfrm>
              <a:off x="0" y="0"/>
              <a:ext cx="874840" cy="127724"/>
            </a:xfrm>
            <a:custGeom>
              <a:avLst/>
              <a:gdLst/>
              <a:ahLst/>
              <a:cxnLst/>
              <a:rect l="l" t="t" r="r" b="b"/>
              <a:pathLst>
                <a:path w="874840" h="127724">
                  <a:moveTo>
                    <a:pt x="60661" y="0"/>
                  </a:moveTo>
                  <a:lnTo>
                    <a:pt x="814179" y="0"/>
                  </a:lnTo>
                  <a:cubicBezTo>
                    <a:pt x="847681" y="0"/>
                    <a:pt x="874840" y="27159"/>
                    <a:pt x="874840" y="60661"/>
                  </a:cubicBezTo>
                  <a:lnTo>
                    <a:pt x="874840" y="67063"/>
                  </a:lnTo>
                  <a:cubicBezTo>
                    <a:pt x="874840" y="100565"/>
                    <a:pt x="847681" y="127724"/>
                    <a:pt x="814179" y="127724"/>
                  </a:cubicBezTo>
                  <a:lnTo>
                    <a:pt x="60661" y="127724"/>
                  </a:lnTo>
                  <a:cubicBezTo>
                    <a:pt x="27159" y="127724"/>
                    <a:pt x="0" y="100565"/>
                    <a:pt x="0" y="67063"/>
                  </a:cubicBezTo>
                  <a:lnTo>
                    <a:pt x="0" y="60661"/>
                  </a:lnTo>
                  <a:cubicBezTo>
                    <a:pt x="0" y="27159"/>
                    <a:pt x="27159" y="0"/>
                    <a:pt x="60661" y="0"/>
                  </a:cubicBezTo>
                  <a:close/>
                </a:path>
              </a:pathLst>
            </a:custGeom>
            <a:solidFill>
              <a:srgbClr val="061BB0"/>
            </a:solidFill>
          </p:spPr>
          <p:txBody>
            <a:bodyPr/>
            <a:lstStyle/>
            <a:p>
              <a:endParaRPr lang="en-PK"/>
            </a:p>
          </p:txBody>
        </p:sp>
        <p:sp>
          <p:nvSpPr>
            <p:cNvPr id="35" name="TextBox 35"/>
            <p:cNvSpPr txBox="1"/>
            <p:nvPr/>
          </p:nvSpPr>
          <p:spPr>
            <a:xfrm>
              <a:off x="0" y="-19050"/>
              <a:ext cx="874840" cy="146774"/>
            </a:xfrm>
            <a:prstGeom prst="rect">
              <a:avLst/>
            </a:prstGeom>
          </p:spPr>
          <p:txBody>
            <a:bodyPr lIns="47807" tIns="47807" rIns="47807" bIns="47807" rtlCol="0" anchor="ctr"/>
            <a:lstStyle/>
            <a:p>
              <a:pPr algn="ctr">
                <a:lnSpc>
                  <a:spcPts val="1976"/>
                </a:lnSpc>
              </a:pPr>
              <a:endParaRPr/>
            </a:p>
          </p:txBody>
        </p:sp>
      </p:grpSp>
      <p:sp>
        <p:nvSpPr>
          <p:cNvPr id="39" name="Freeform 39"/>
          <p:cNvSpPr/>
          <p:nvPr/>
        </p:nvSpPr>
        <p:spPr>
          <a:xfrm>
            <a:off x="1025997" y="7672444"/>
            <a:ext cx="343786" cy="343786"/>
          </a:xfrm>
          <a:custGeom>
            <a:avLst/>
            <a:gdLst/>
            <a:ahLst/>
            <a:cxnLst/>
            <a:rect l="l" t="t" r="r" b="b"/>
            <a:pathLst>
              <a:path w="343786" h="343786">
                <a:moveTo>
                  <a:pt x="0" y="0"/>
                </a:moveTo>
                <a:lnTo>
                  <a:pt x="343786" y="0"/>
                </a:lnTo>
                <a:lnTo>
                  <a:pt x="343786" y="343787"/>
                </a:lnTo>
                <a:lnTo>
                  <a:pt x="0" y="343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40" name="Freeform 40"/>
          <p:cNvSpPr/>
          <p:nvPr/>
        </p:nvSpPr>
        <p:spPr>
          <a:xfrm>
            <a:off x="1025997" y="8050760"/>
            <a:ext cx="343786" cy="343786"/>
          </a:xfrm>
          <a:custGeom>
            <a:avLst/>
            <a:gdLst/>
            <a:ahLst/>
            <a:cxnLst/>
            <a:rect l="l" t="t" r="r" b="b"/>
            <a:pathLst>
              <a:path w="343786" h="343786">
                <a:moveTo>
                  <a:pt x="0" y="0"/>
                </a:moveTo>
                <a:lnTo>
                  <a:pt x="343786" y="0"/>
                </a:lnTo>
                <a:lnTo>
                  <a:pt x="343786" y="343786"/>
                </a:lnTo>
                <a:lnTo>
                  <a:pt x="0" y="3437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41" name="Freeform 41"/>
          <p:cNvSpPr/>
          <p:nvPr/>
        </p:nvSpPr>
        <p:spPr>
          <a:xfrm>
            <a:off x="1025997" y="8417088"/>
            <a:ext cx="343786" cy="343786"/>
          </a:xfrm>
          <a:custGeom>
            <a:avLst/>
            <a:gdLst/>
            <a:ahLst/>
            <a:cxnLst/>
            <a:rect l="l" t="t" r="r" b="b"/>
            <a:pathLst>
              <a:path w="343786" h="343786">
                <a:moveTo>
                  <a:pt x="0" y="0"/>
                </a:moveTo>
                <a:lnTo>
                  <a:pt x="343786" y="0"/>
                </a:lnTo>
                <a:lnTo>
                  <a:pt x="343786" y="343786"/>
                </a:lnTo>
                <a:lnTo>
                  <a:pt x="0" y="3437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42" name="Freeform 42"/>
          <p:cNvSpPr/>
          <p:nvPr/>
        </p:nvSpPr>
        <p:spPr>
          <a:xfrm>
            <a:off x="1025997" y="8782970"/>
            <a:ext cx="343786" cy="343786"/>
          </a:xfrm>
          <a:custGeom>
            <a:avLst/>
            <a:gdLst/>
            <a:ahLst/>
            <a:cxnLst/>
            <a:rect l="l" t="t" r="r" b="b"/>
            <a:pathLst>
              <a:path w="343786" h="343786">
                <a:moveTo>
                  <a:pt x="0" y="0"/>
                </a:moveTo>
                <a:lnTo>
                  <a:pt x="343786" y="0"/>
                </a:lnTo>
                <a:lnTo>
                  <a:pt x="343786" y="343786"/>
                </a:lnTo>
                <a:lnTo>
                  <a:pt x="0" y="3437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44" name="Freeform 44"/>
          <p:cNvSpPr/>
          <p:nvPr/>
        </p:nvSpPr>
        <p:spPr>
          <a:xfrm>
            <a:off x="-60205" y="9384988"/>
            <a:ext cx="8217508" cy="1417520"/>
          </a:xfrm>
          <a:custGeom>
            <a:avLst/>
            <a:gdLst/>
            <a:ahLst/>
            <a:cxnLst/>
            <a:rect l="l" t="t" r="r" b="b"/>
            <a:pathLst>
              <a:path w="8217508" h="1417520">
                <a:moveTo>
                  <a:pt x="0" y="0"/>
                </a:moveTo>
                <a:lnTo>
                  <a:pt x="8217509" y="0"/>
                </a:lnTo>
                <a:lnTo>
                  <a:pt x="8217509" y="1417520"/>
                </a:lnTo>
                <a:lnTo>
                  <a:pt x="0" y="14175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K"/>
          </a:p>
        </p:txBody>
      </p:sp>
      <p:sp>
        <p:nvSpPr>
          <p:cNvPr id="45" name="TextBox 45"/>
          <p:cNvSpPr txBox="1"/>
          <p:nvPr/>
        </p:nvSpPr>
        <p:spPr>
          <a:xfrm>
            <a:off x="907379" y="5508350"/>
            <a:ext cx="2742078" cy="1293624"/>
          </a:xfrm>
          <a:prstGeom prst="rect">
            <a:avLst/>
          </a:prstGeom>
        </p:spPr>
        <p:txBody>
          <a:bodyPr wrap="square" lIns="0" tIns="0" rIns="0" bIns="0" rtlCol="0" anchor="t">
            <a:spAutoFit/>
          </a:bodyPr>
          <a:lstStyle/>
          <a:p>
            <a:pPr lvl="0">
              <a:lnSpc>
                <a:spcPct val="107000"/>
              </a:lnSpc>
              <a:spcAft>
                <a:spcPts val="800"/>
              </a:spcAft>
              <a:buSzPts val="1000"/>
              <a:tabLst>
                <a:tab pos="457200" algn="l"/>
              </a:tabLst>
            </a:pPr>
            <a:r>
              <a:rPr lang="en-US" sz="1600" kern="100" dirty="0">
                <a:effectLst/>
                <a:latin typeface="Tahoma" panose="020B0604030504040204" pitchFamily="34" charset="0"/>
                <a:ea typeface="Tahoma" panose="020B0604030504040204" pitchFamily="34" charset="0"/>
                <a:cs typeface="Tahoma" panose="020B0604030504040204" pitchFamily="34" charset="0"/>
              </a:rPr>
              <a:t>The plan includes the use of  on-site renewable energy resources, like wind turbines and/or solar panels. </a:t>
            </a:r>
            <a:r>
              <a:rPr lang="en-US" sz="1600" kern="100" dirty="0">
                <a:latin typeface="Tahoma" panose="020B0604030504040204" pitchFamily="34" charset="0"/>
                <a:ea typeface="Tahoma" panose="020B0604030504040204" pitchFamily="34" charset="0"/>
                <a:cs typeface="Tahoma" panose="020B0604030504040204" pitchFamily="34" charset="0"/>
              </a:rPr>
              <a:t>It</a:t>
            </a:r>
            <a:r>
              <a:rPr lang="en-US" sz="1600" kern="100" dirty="0">
                <a:effectLst/>
                <a:latin typeface="Tahoma" panose="020B0604030504040204" pitchFamily="34" charset="0"/>
                <a:ea typeface="Tahoma" panose="020B0604030504040204" pitchFamily="34" charset="0"/>
                <a:cs typeface="Tahoma" panose="020B0604030504040204" pitchFamily="34" charset="0"/>
              </a:rPr>
              <a:t> should be increased.</a:t>
            </a:r>
            <a:endParaRPr lang="en-PK" sz="1600" kern="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6" name="TextBox 46"/>
          <p:cNvSpPr txBox="1"/>
          <p:nvPr/>
        </p:nvSpPr>
        <p:spPr>
          <a:xfrm>
            <a:off x="293304" y="7232423"/>
            <a:ext cx="3022215" cy="275915"/>
          </a:xfrm>
          <a:prstGeom prst="rect">
            <a:avLst/>
          </a:prstGeom>
        </p:spPr>
        <p:txBody>
          <a:bodyPr lIns="0" tIns="0" rIns="0" bIns="0" rtlCol="0" anchor="t">
            <a:spAutoFit/>
          </a:bodyPr>
          <a:lstStyle/>
          <a:p>
            <a:pPr>
              <a:lnSpc>
                <a:spcPts val="2208"/>
              </a:lnSpc>
            </a:pPr>
            <a:r>
              <a:rPr lang="en-US" sz="1577" dirty="0">
                <a:solidFill>
                  <a:srgbClr val="000000"/>
                </a:solidFill>
                <a:latin typeface="ABeeZee Bold"/>
              </a:rPr>
              <a:t>Clean - Efficient - Sustainable</a:t>
            </a:r>
          </a:p>
        </p:txBody>
      </p:sp>
      <p:sp>
        <p:nvSpPr>
          <p:cNvPr id="48" name="TextBox 48"/>
          <p:cNvSpPr txBox="1"/>
          <p:nvPr/>
        </p:nvSpPr>
        <p:spPr>
          <a:xfrm>
            <a:off x="1523713" y="7728573"/>
            <a:ext cx="1295124" cy="228074"/>
          </a:xfrm>
          <a:prstGeom prst="rect">
            <a:avLst/>
          </a:prstGeom>
        </p:spPr>
        <p:txBody>
          <a:bodyPr lIns="0" tIns="0" rIns="0" bIns="0" rtlCol="0" anchor="t">
            <a:spAutoFit/>
          </a:bodyPr>
          <a:lstStyle/>
          <a:p>
            <a:pPr>
              <a:lnSpc>
                <a:spcPts val="1844"/>
              </a:lnSpc>
            </a:pPr>
            <a:r>
              <a:rPr lang="en-US" sz="1317">
                <a:solidFill>
                  <a:srgbClr val="FFFFFF"/>
                </a:solidFill>
                <a:latin typeface="ABeeZee"/>
              </a:rPr>
              <a:t>Hydropower</a:t>
            </a:r>
          </a:p>
        </p:txBody>
      </p:sp>
      <p:sp>
        <p:nvSpPr>
          <p:cNvPr id="49" name="TextBox 49"/>
          <p:cNvSpPr txBox="1"/>
          <p:nvPr/>
        </p:nvSpPr>
        <p:spPr>
          <a:xfrm>
            <a:off x="1523713" y="8094615"/>
            <a:ext cx="1295124" cy="228074"/>
          </a:xfrm>
          <a:prstGeom prst="rect">
            <a:avLst/>
          </a:prstGeom>
        </p:spPr>
        <p:txBody>
          <a:bodyPr lIns="0" tIns="0" rIns="0" bIns="0" rtlCol="0" anchor="t">
            <a:spAutoFit/>
          </a:bodyPr>
          <a:lstStyle/>
          <a:p>
            <a:pPr>
              <a:lnSpc>
                <a:spcPts val="1844"/>
              </a:lnSpc>
            </a:pPr>
            <a:r>
              <a:rPr lang="en-US" sz="1317" dirty="0">
                <a:solidFill>
                  <a:srgbClr val="FFFFFF"/>
                </a:solidFill>
                <a:latin typeface="ABeeZee"/>
              </a:rPr>
              <a:t>Wind Energy</a:t>
            </a:r>
          </a:p>
        </p:txBody>
      </p:sp>
      <p:sp>
        <p:nvSpPr>
          <p:cNvPr id="50" name="TextBox 50"/>
          <p:cNvSpPr txBox="1"/>
          <p:nvPr/>
        </p:nvSpPr>
        <p:spPr>
          <a:xfrm>
            <a:off x="1523713" y="8460656"/>
            <a:ext cx="1666695" cy="228074"/>
          </a:xfrm>
          <a:prstGeom prst="rect">
            <a:avLst/>
          </a:prstGeom>
        </p:spPr>
        <p:txBody>
          <a:bodyPr lIns="0" tIns="0" rIns="0" bIns="0" rtlCol="0" anchor="t">
            <a:spAutoFit/>
          </a:bodyPr>
          <a:lstStyle/>
          <a:p>
            <a:pPr>
              <a:lnSpc>
                <a:spcPts val="1844"/>
              </a:lnSpc>
            </a:pPr>
            <a:r>
              <a:rPr lang="en-US" sz="1317">
                <a:solidFill>
                  <a:srgbClr val="FFFFFF"/>
                </a:solidFill>
                <a:latin typeface="ABeeZee"/>
              </a:rPr>
              <a:t>Geothermal Energy</a:t>
            </a:r>
          </a:p>
        </p:txBody>
      </p:sp>
      <p:sp>
        <p:nvSpPr>
          <p:cNvPr id="51" name="TextBox 51"/>
          <p:cNvSpPr txBox="1"/>
          <p:nvPr/>
        </p:nvSpPr>
        <p:spPr>
          <a:xfrm>
            <a:off x="1523713" y="8826698"/>
            <a:ext cx="1184515" cy="228074"/>
          </a:xfrm>
          <a:prstGeom prst="rect">
            <a:avLst/>
          </a:prstGeom>
        </p:spPr>
        <p:txBody>
          <a:bodyPr lIns="0" tIns="0" rIns="0" bIns="0" rtlCol="0" anchor="t">
            <a:spAutoFit/>
          </a:bodyPr>
          <a:lstStyle/>
          <a:p>
            <a:pPr>
              <a:lnSpc>
                <a:spcPts val="1844"/>
              </a:lnSpc>
            </a:pPr>
            <a:r>
              <a:rPr lang="en-US" sz="1317">
                <a:solidFill>
                  <a:srgbClr val="FFFFFF"/>
                </a:solidFill>
                <a:latin typeface="ABeeZee"/>
              </a:rPr>
              <a:t>Solar Power</a:t>
            </a:r>
          </a:p>
        </p:txBody>
      </p:sp>
      <p:sp>
        <p:nvSpPr>
          <p:cNvPr id="54" name="TextBox 54"/>
          <p:cNvSpPr txBox="1"/>
          <p:nvPr/>
        </p:nvSpPr>
        <p:spPr>
          <a:xfrm>
            <a:off x="3835529" y="673412"/>
            <a:ext cx="2825680" cy="1474956"/>
          </a:xfrm>
          <a:prstGeom prst="rect">
            <a:avLst/>
          </a:prstGeom>
        </p:spPr>
        <p:txBody>
          <a:bodyPr lIns="0" tIns="0" rIns="0" bIns="0" rtlCol="0" anchor="t">
            <a:spAutoFit/>
          </a:bodyPr>
          <a:lstStyle/>
          <a:p>
            <a:pPr algn="r">
              <a:lnSpc>
                <a:spcPts val="12942"/>
              </a:lnSpc>
            </a:pPr>
            <a:r>
              <a:rPr lang="en-US" sz="8800" dirty="0">
                <a:solidFill>
                  <a:srgbClr val="FFFFFF"/>
                </a:solidFill>
                <a:latin typeface="Impact"/>
              </a:rPr>
              <a:t>GREEN</a:t>
            </a:r>
          </a:p>
        </p:txBody>
      </p:sp>
      <p:sp>
        <p:nvSpPr>
          <p:cNvPr id="55" name="TextBox 55"/>
          <p:cNvSpPr txBox="1"/>
          <p:nvPr/>
        </p:nvSpPr>
        <p:spPr>
          <a:xfrm>
            <a:off x="3048000" y="1712911"/>
            <a:ext cx="3694398" cy="1474956"/>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algn="r">
              <a:lnSpc>
                <a:spcPts val="12942"/>
              </a:lnSpc>
            </a:pPr>
            <a:r>
              <a:rPr lang="en-US" sz="8800" b="1" dirty="0">
                <a:ln/>
                <a:solidFill>
                  <a:schemeClr val="accent3"/>
                </a:solidFill>
                <a:latin typeface="Impact"/>
              </a:rPr>
              <a:t>ENERGY</a:t>
            </a:r>
          </a:p>
        </p:txBody>
      </p:sp>
      <p:grpSp>
        <p:nvGrpSpPr>
          <p:cNvPr id="38" name="Group 37">
            <a:extLst>
              <a:ext uri="{FF2B5EF4-FFF2-40B4-BE49-F238E27FC236}">
                <a16:creationId xmlns:a16="http://schemas.microsoft.com/office/drawing/2014/main" id="{DCA44445-7B16-9279-9595-512F63BD0454}"/>
              </a:ext>
            </a:extLst>
          </p:cNvPr>
          <p:cNvGrpSpPr/>
          <p:nvPr/>
        </p:nvGrpSpPr>
        <p:grpSpPr>
          <a:xfrm>
            <a:off x="522341" y="1859614"/>
            <a:ext cx="2956936" cy="3440798"/>
            <a:chOff x="522341" y="1859614"/>
            <a:chExt cx="2956936" cy="3440798"/>
          </a:xfrm>
        </p:grpSpPr>
        <p:grpSp>
          <p:nvGrpSpPr>
            <p:cNvPr id="5" name="Group 5"/>
            <p:cNvGrpSpPr/>
            <p:nvPr/>
          </p:nvGrpSpPr>
          <p:grpSpPr>
            <a:xfrm>
              <a:off x="522341" y="1859614"/>
              <a:ext cx="2956936" cy="3440798"/>
              <a:chOff x="0" y="0"/>
              <a:chExt cx="698500" cy="812800"/>
            </a:xfrm>
          </p:grpSpPr>
          <p:sp>
            <p:nvSpPr>
              <p:cNvPr id="6" name="Freeform 6"/>
              <p:cNvSpPr/>
              <p:nvPr/>
            </p:nvSpPr>
            <p:spPr>
              <a:xfrm>
                <a:off x="0" y="13394"/>
                <a:ext cx="698500" cy="786012"/>
              </a:xfrm>
              <a:custGeom>
                <a:avLst/>
                <a:gdLst/>
                <a:ahLst/>
                <a:cxnLst/>
                <a:rect l="l" t="t" r="r" b="b"/>
                <a:pathLst>
                  <a:path w="698500" h="786012">
                    <a:moveTo>
                      <a:pt x="409539" y="21683"/>
                    </a:moveTo>
                    <a:lnTo>
                      <a:pt x="638211" y="154729"/>
                    </a:lnTo>
                    <a:cubicBezTo>
                      <a:pt x="675537" y="176446"/>
                      <a:pt x="698500" y="216373"/>
                      <a:pt x="698500" y="259557"/>
                    </a:cubicBezTo>
                    <a:lnTo>
                      <a:pt x="698500" y="526455"/>
                    </a:lnTo>
                    <a:cubicBezTo>
                      <a:pt x="698500" y="569639"/>
                      <a:pt x="675537" y="609566"/>
                      <a:pt x="638211" y="631283"/>
                    </a:cubicBezTo>
                    <a:lnTo>
                      <a:pt x="409539" y="764329"/>
                    </a:lnTo>
                    <a:cubicBezTo>
                      <a:pt x="372271" y="786012"/>
                      <a:pt x="326229" y="786012"/>
                      <a:pt x="288961" y="764329"/>
                    </a:cubicBezTo>
                    <a:lnTo>
                      <a:pt x="60289" y="631283"/>
                    </a:lnTo>
                    <a:cubicBezTo>
                      <a:pt x="22963" y="609566"/>
                      <a:pt x="0" y="569639"/>
                      <a:pt x="0" y="526455"/>
                    </a:cubicBezTo>
                    <a:lnTo>
                      <a:pt x="0" y="259557"/>
                    </a:lnTo>
                    <a:cubicBezTo>
                      <a:pt x="0" y="216373"/>
                      <a:pt x="22963" y="176446"/>
                      <a:pt x="60289" y="154729"/>
                    </a:cubicBezTo>
                    <a:lnTo>
                      <a:pt x="288961" y="21683"/>
                    </a:lnTo>
                    <a:cubicBezTo>
                      <a:pt x="326229" y="0"/>
                      <a:pt x="372271" y="0"/>
                      <a:pt x="409539" y="21683"/>
                    </a:cubicBezTo>
                    <a:close/>
                  </a:path>
                </a:pathLst>
              </a:custGeom>
              <a:ln/>
            </p:spPr>
            <p:style>
              <a:lnRef idx="2">
                <a:schemeClr val="accent6"/>
              </a:lnRef>
              <a:fillRef idx="1">
                <a:schemeClr val="lt1"/>
              </a:fillRef>
              <a:effectRef idx="0">
                <a:schemeClr val="accent6"/>
              </a:effectRef>
              <a:fontRef idx="minor">
                <a:schemeClr val="dk1"/>
              </a:fontRef>
            </p:style>
            <p:txBody>
              <a:bodyPr/>
              <a:lstStyle/>
              <a:p>
                <a:endParaRPr lang="en-PK"/>
              </a:p>
            </p:txBody>
          </p:sp>
        </p:grpSp>
        <p:grpSp>
          <p:nvGrpSpPr>
            <p:cNvPr id="13" name="Group 13"/>
            <p:cNvGrpSpPr/>
            <p:nvPr/>
          </p:nvGrpSpPr>
          <p:grpSpPr>
            <a:xfrm>
              <a:off x="679849" y="2049412"/>
              <a:ext cx="2641920" cy="3074234"/>
              <a:chOff x="0" y="0"/>
              <a:chExt cx="698500" cy="812800"/>
            </a:xfrm>
          </p:grpSpPr>
          <p:sp>
            <p:nvSpPr>
              <p:cNvPr id="14" name="Freeform 14"/>
              <p:cNvSpPr/>
              <p:nvPr/>
            </p:nvSpPr>
            <p:spPr>
              <a:xfrm>
                <a:off x="0" y="14991"/>
                <a:ext cx="698500" cy="782818"/>
              </a:xfrm>
              <a:custGeom>
                <a:avLst/>
                <a:gdLst/>
                <a:ahLst/>
                <a:cxnLst/>
                <a:rect l="l" t="t" r="r" b="b"/>
                <a:pathLst>
                  <a:path w="698500" h="782818">
                    <a:moveTo>
                      <a:pt x="416728" y="24269"/>
                    </a:moveTo>
                    <a:lnTo>
                      <a:pt x="631022" y="148949"/>
                    </a:lnTo>
                    <a:cubicBezTo>
                      <a:pt x="672799" y="173256"/>
                      <a:pt x="698500" y="217943"/>
                      <a:pt x="698500" y="266277"/>
                    </a:cubicBezTo>
                    <a:lnTo>
                      <a:pt x="698500" y="516541"/>
                    </a:lnTo>
                    <a:cubicBezTo>
                      <a:pt x="698500" y="564875"/>
                      <a:pt x="672799" y="609562"/>
                      <a:pt x="631022" y="633869"/>
                    </a:cubicBezTo>
                    <a:lnTo>
                      <a:pt x="416728" y="758549"/>
                    </a:lnTo>
                    <a:cubicBezTo>
                      <a:pt x="375016" y="782818"/>
                      <a:pt x="323484" y="782818"/>
                      <a:pt x="281772" y="758549"/>
                    </a:cubicBezTo>
                    <a:lnTo>
                      <a:pt x="67478" y="633869"/>
                    </a:lnTo>
                    <a:cubicBezTo>
                      <a:pt x="25701" y="609562"/>
                      <a:pt x="0" y="564875"/>
                      <a:pt x="0" y="516541"/>
                    </a:cubicBezTo>
                    <a:lnTo>
                      <a:pt x="0" y="266277"/>
                    </a:lnTo>
                    <a:cubicBezTo>
                      <a:pt x="0" y="217943"/>
                      <a:pt x="25701" y="173256"/>
                      <a:pt x="67478" y="148949"/>
                    </a:cubicBezTo>
                    <a:lnTo>
                      <a:pt x="281772" y="24269"/>
                    </a:lnTo>
                    <a:cubicBezTo>
                      <a:pt x="323484" y="0"/>
                      <a:pt x="375016" y="0"/>
                      <a:pt x="416728" y="24269"/>
                    </a:cubicBezTo>
                    <a:close/>
                  </a:path>
                </a:pathLst>
              </a:custGeom>
              <a:blipFill>
                <a:blip r:embed="rId11" cstate="print">
                  <a:extLst>
                    <a:ext uri="{28A0092B-C50C-407E-A947-70E740481C1C}">
                      <a14:useLocalDpi xmlns:a14="http://schemas.microsoft.com/office/drawing/2010/main" val="0"/>
                    </a:ext>
                  </a:extLst>
                </a:blip>
                <a:stretch>
                  <a:fillRect/>
                </a:stretch>
              </a:blipFill>
            </p:spPr>
            <p:txBody>
              <a:bodyPr/>
              <a:lstStyle/>
              <a:p>
                <a:endParaRPr lang="en-PK"/>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AutoShape 2"/>
          <p:cNvSpPr/>
          <p:nvPr/>
        </p:nvSpPr>
        <p:spPr>
          <a:xfrm rot="-5400000">
            <a:off x="-693491" y="5232059"/>
            <a:ext cx="3787293" cy="0"/>
          </a:xfrm>
          <a:prstGeom prst="line">
            <a:avLst/>
          </a:prstGeom>
          <a:ln w="28575" cap="rnd">
            <a:solidFill>
              <a:srgbClr val="323232"/>
            </a:solidFill>
            <a:prstDash val="sysDot"/>
            <a:headEnd type="none" w="sm" len="sm"/>
            <a:tailEnd type="none" w="sm" len="sm"/>
          </a:ln>
        </p:spPr>
        <p:txBody>
          <a:bodyPr/>
          <a:lstStyle/>
          <a:p>
            <a:endParaRPr lang="en-PK"/>
          </a:p>
        </p:txBody>
      </p:sp>
      <p:grpSp>
        <p:nvGrpSpPr>
          <p:cNvPr id="6" name="Group 6"/>
          <p:cNvGrpSpPr/>
          <p:nvPr/>
        </p:nvGrpSpPr>
        <p:grpSpPr>
          <a:xfrm>
            <a:off x="-515846" y="-149083"/>
            <a:ext cx="5869292" cy="2881385"/>
            <a:chOff x="0" y="0"/>
            <a:chExt cx="7825723" cy="2530484"/>
          </a:xfrm>
        </p:grpSpPr>
        <p:sp>
          <p:nvSpPr>
            <p:cNvPr id="7" name="Freeform 7"/>
            <p:cNvSpPr/>
            <p:nvPr/>
          </p:nvSpPr>
          <p:spPr>
            <a:xfrm rot="-322440">
              <a:off x="662140" y="330798"/>
              <a:ext cx="7121706" cy="1228494"/>
            </a:xfrm>
            <a:custGeom>
              <a:avLst/>
              <a:gdLst/>
              <a:ahLst/>
              <a:cxnLst/>
              <a:rect l="l" t="t" r="r" b="b"/>
              <a:pathLst>
                <a:path w="7121706" h="1228494">
                  <a:moveTo>
                    <a:pt x="0" y="0"/>
                  </a:moveTo>
                  <a:lnTo>
                    <a:pt x="7121706" y="0"/>
                  </a:lnTo>
                  <a:lnTo>
                    <a:pt x="7121706" y="1228494"/>
                  </a:lnTo>
                  <a:lnTo>
                    <a:pt x="0" y="1228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8" name="Freeform 8"/>
            <p:cNvSpPr/>
            <p:nvPr/>
          </p:nvSpPr>
          <p:spPr>
            <a:xfrm rot="-322440">
              <a:off x="41877" y="971192"/>
              <a:ext cx="7121706" cy="1228494"/>
            </a:xfrm>
            <a:custGeom>
              <a:avLst/>
              <a:gdLst/>
              <a:ahLst/>
              <a:cxnLst/>
              <a:rect l="l" t="t" r="r" b="b"/>
              <a:pathLst>
                <a:path w="7121706" h="1228494">
                  <a:moveTo>
                    <a:pt x="0" y="0"/>
                  </a:moveTo>
                  <a:lnTo>
                    <a:pt x="7121706" y="0"/>
                  </a:lnTo>
                  <a:lnTo>
                    <a:pt x="7121706" y="1228494"/>
                  </a:lnTo>
                  <a:lnTo>
                    <a:pt x="0" y="12284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grpSp>
      <p:sp>
        <p:nvSpPr>
          <p:cNvPr id="9" name="Freeform 9"/>
          <p:cNvSpPr/>
          <p:nvPr/>
        </p:nvSpPr>
        <p:spPr>
          <a:xfrm rot="-7090063">
            <a:off x="3877427" y="7911285"/>
            <a:ext cx="3772907" cy="2952299"/>
          </a:xfrm>
          <a:custGeom>
            <a:avLst/>
            <a:gdLst/>
            <a:ahLst/>
            <a:cxnLst/>
            <a:rect l="l" t="t" r="r" b="b"/>
            <a:pathLst>
              <a:path w="3772907" h="2952299">
                <a:moveTo>
                  <a:pt x="0" y="0"/>
                </a:moveTo>
                <a:lnTo>
                  <a:pt x="3772906" y="0"/>
                </a:lnTo>
                <a:lnTo>
                  <a:pt x="3772906" y="2952300"/>
                </a:lnTo>
                <a:lnTo>
                  <a:pt x="0" y="295230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n-PK"/>
          </a:p>
        </p:txBody>
      </p:sp>
      <p:sp>
        <p:nvSpPr>
          <p:cNvPr id="10" name="Freeform 10"/>
          <p:cNvSpPr/>
          <p:nvPr/>
        </p:nvSpPr>
        <p:spPr>
          <a:xfrm rot="-10800000">
            <a:off x="4419627" y="381253"/>
            <a:ext cx="3772907" cy="2952299"/>
          </a:xfrm>
          <a:custGeom>
            <a:avLst/>
            <a:gdLst/>
            <a:ahLst/>
            <a:cxnLst/>
            <a:rect l="l" t="t" r="r" b="b"/>
            <a:pathLst>
              <a:path w="3772907" h="2952299">
                <a:moveTo>
                  <a:pt x="0" y="0"/>
                </a:moveTo>
                <a:lnTo>
                  <a:pt x="3772907" y="0"/>
                </a:lnTo>
                <a:lnTo>
                  <a:pt x="3772907" y="2952300"/>
                </a:lnTo>
                <a:lnTo>
                  <a:pt x="0" y="295230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n-PK"/>
          </a:p>
        </p:txBody>
      </p:sp>
      <p:grpSp>
        <p:nvGrpSpPr>
          <p:cNvPr id="11" name="Group 11"/>
          <p:cNvGrpSpPr>
            <a:grpSpLocks noChangeAspect="1"/>
          </p:cNvGrpSpPr>
          <p:nvPr/>
        </p:nvGrpSpPr>
        <p:grpSpPr>
          <a:xfrm>
            <a:off x="4497607" y="400653"/>
            <a:ext cx="3244976" cy="3784386"/>
            <a:chOff x="-105197" y="-44447"/>
            <a:chExt cx="13561060" cy="15815308"/>
          </a:xfrm>
        </p:grpSpPr>
        <p:sp>
          <p:nvSpPr>
            <p:cNvPr id="12" name="Freeform 12"/>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en-PK" dirty="0"/>
            </a:p>
          </p:txBody>
        </p:sp>
        <p:sp>
          <p:nvSpPr>
            <p:cNvPr id="13" name="Freeform 13"/>
            <p:cNvSpPr/>
            <p:nvPr/>
          </p:nvSpPr>
          <p:spPr>
            <a:xfrm>
              <a:off x="-105197" y="-44447"/>
              <a:ext cx="13561060" cy="15815308"/>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7"/>
              <a:stretch>
                <a:fillRect t="-144" b="-144"/>
              </a:stretch>
            </a:blipFill>
          </p:spPr>
          <p:txBody>
            <a:bodyPr/>
            <a:lstStyle/>
            <a:p>
              <a:endParaRPr lang="en-PK" dirty="0"/>
            </a:p>
          </p:txBody>
        </p:sp>
      </p:grpSp>
      <p:sp>
        <p:nvSpPr>
          <p:cNvPr id="20" name="Freeform 20"/>
          <p:cNvSpPr/>
          <p:nvPr/>
        </p:nvSpPr>
        <p:spPr>
          <a:xfrm>
            <a:off x="1039047" y="7841371"/>
            <a:ext cx="2212806" cy="515584"/>
          </a:xfrm>
          <a:custGeom>
            <a:avLst/>
            <a:gdLst/>
            <a:ahLst/>
            <a:cxnLst/>
            <a:rect l="l" t="t" r="r" b="b"/>
            <a:pathLst>
              <a:path w="2212806" h="515584">
                <a:moveTo>
                  <a:pt x="0" y="0"/>
                </a:moveTo>
                <a:lnTo>
                  <a:pt x="2212806" y="0"/>
                </a:lnTo>
                <a:lnTo>
                  <a:pt x="2212806" y="515584"/>
                </a:lnTo>
                <a:lnTo>
                  <a:pt x="0" y="515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27" name="TextBox 27"/>
          <p:cNvSpPr txBox="1"/>
          <p:nvPr/>
        </p:nvSpPr>
        <p:spPr>
          <a:xfrm>
            <a:off x="1455858" y="4519640"/>
            <a:ext cx="2563814" cy="1162754"/>
          </a:xfrm>
          <a:prstGeom prst="rect">
            <a:avLst/>
          </a:prstGeom>
        </p:spPr>
        <p:txBody>
          <a:bodyPr lIns="0" tIns="0" rIns="0" bIns="0" rtlCol="0" anchor="t">
            <a:spAutoFit/>
          </a:bodyPr>
          <a:lstStyle>
            <a:defPPr>
              <a:defRPr lang="en-US"/>
            </a:defPPr>
            <a:lvl1pPr lvl="0">
              <a:lnSpc>
                <a:spcPct val="107000"/>
              </a:lnSpc>
              <a:spcAft>
                <a:spcPts val="800"/>
              </a:spcAft>
              <a:buSzPts val="1000"/>
              <a:tabLst>
                <a:tab pos="457200" algn="l"/>
              </a:tabLst>
              <a:defRPr sz="1600" kern="100">
                <a:effectLst/>
                <a:latin typeface="Berlin Sans FB" panose="020E0602020502020306" pitchFamily="34" charset="0"/>
                <a:ea typeface="Calibri" panose="020F0502020204030204" pitchFamily="34" charset="0"/>
                <a:cs typeface="Arial" panose="020B0604020202020204" pitchFamily="34" charset="0"/>
              </a:defRPr>
            </a:lvl1pPr>
          </a:lstStyle>
          <a:p>
            <a:r>
              <a:rPr lang="en-US" sz="1800" dirty="0"/>
              <a:t>Modernizing current infrastructure to comply with environmental regulations.</a:t>
            </a:r>
            <a:endParaRPr lang="en-PK" sz="1800" dirty="0"/>
          </a:p>
        </p:txBody>
      </p:sp>
      <p:sp>
        <p:nvSpPr>
          <p:cNvPr id="29" name="TextBox 29"/>
          <p:cNvSpPr txBox="1"/>
          <p:nvPr/>
        </p:nvSpPr>
        <p:spPr>
          <a:xfrm>
            <a:off x="1481176" y="5984344"/>
            <a:ext cx="2563814" cy="1162754"/>
          </a:xfrm>
          <a:prstGeom prst="rect">
            <a:avLst/>
          </a:prstGeom>
        </p:spPr>
        <p:txBody>
          <a:bodyPr lIns="0" tIns="0" rIns="0" bIns="0" rtlCol="0" anchor="t">
            <a:spAutoFit/>
          </a:bodyPr>
          <a:lstStyle>
            <a:defPPr>
              <a:defRPr lang="en-US"/>
            </a:defPPr>
            <a:lvl1pPr lvl="0">
              <a:lnSpc>
                <a:spcPct val="107000"/>
              </a:lnSpc>
              <a:spcAft>
                <a:spcPts val="800"/>
              </a:spcAft>
              <a:buSzPts val="1000"/>
              <a:tabLst>
                <a:tab pos="457200" algn="l"/>
              </a:tabLst>
              <a:defRPr sz="1600" kern="100">
                <a:effectLst/>
                <a:latin typeface="Berlin Sans FB" panose="020E0602020502020306" pitchFamily="34" charset="0"/>
                <a:ea typeface="Calibri" panose="020F0502020204030204" pitchFamily="34" charset="0"/>
                <a:cs typeface="Arial" panose="020B0604020202020204" pitchFamily="34" charset="0"/>
              </a:defRPr>
            </a:lvl1pPr>
          </a:lstStyle>
          <a:p>
            <a:r>
              <a:rPr lang="en-US" sz="1800" dirty="0"/>
              <a:t>In campus development plans, giving green spaces and biodiversity top priority.</a:t>
            </a:r>
          </a:p>
        </p:txBody>
      </p:sp>
      <p:sp>
        <p:nvSpPr>
          <p:cNvPr id="31" name="TextBox 31"/>
          <p:cNvSpPr txBox="1"/>
          <p:nvPr/>
        </p:nvSpPr>
        <p:spPr>
          <a:xfrm>
            <a:off x="1455858" y="3351299"/>
            <a:ext cx="2563814" cy="866391"/>
          </a:xfrm>
          <a:prstGeom prst="rect">
            <a:avLst/>
          </a:prstGeom>
        </p:spPr>
        <p:txBody>
          <a:bodyPr lIns="0" tIns="0" rIns="0" bIns="0" rtlCol="0" anchor="t">
            <a:spAutoFit/>
          </a:bodyPr>
          <a:lstStyle/>
          <a:p>
            <a:pPr lvl="0">
              <a:lnSpc>
                <a:spcPct val="107000"/>
              </a:lnSpc>
              <a:spcAft>
                <a:spcPts val="800"/>
              </a:spcAft>
              <a:buSzPts val="1000"/>
              <a:tabLst>
                <a:tab pos="457200" algn="l"/>
              </a:tabLst>
            </a:pPr>
            <a:r>
              <a:rPr lang="en-US" kern="100" dirty="0">
                <a:effectLst/>
                <a:latin typeface="Berlin Sans FB" panose="020E0602020502020306" pitchFamily="34" charset="0"/>
                <a:ea typeface="Calibri" panose="020F0502020204030204" pitchFamily="34" charset="0"/>
                <a:cs typeface="Arial" panose="020B0604020202020204" pitchFamily="34" charset="0"/>
              </a:rPr>
              <a:t>Including sustainable design concepts in newly constructed buildings.</a:t>
            </a:r>
            <a:endParaRPr lang="en-PK" kern="100" dirty="0">
              <a:effectLst/>
              <a:latin typeface="Berlin Sans FB" panose="020E0602020502020306" pitchFamily="34" charset="0"/>
              <a:ea typeface="Calibri" panose="020F0502020204030204" pitchFamily="34" charset="0"/>
              <a:cs typeface="Arial" panose="020B0604020202020204" pitchFamily="34" charset="0"/>
            </a:endParaRPr>
          </a:p>
        </p:txBody>
      </p:sp>
      <p:sp>
        <p:nvSpPr>
          <p:cNvPr id="32" name="TextBox 32"/>
          <p:cNvSpPr txBox="1"/>
          <p:nvPr/>
        </p:nvSpPr>
        <p:spPr>
          <a:xfrm>
            <a:off x="898265" y="508866"/>
            <a:ext cx="3280875" cy="1654940"/>
          </a:xfrm>
          <a:prstGeom prst="rect">
            <a:avLst/>
          </a:prstGeom>
        </p:spPr>
        <p:txBody>
          <a:bodyPr lIns="0" tIns="0" rIns="0" bIns="0" rtlCol="0" anchor="t">
            <a:spAutoFit/>
          </a:bodyPr>
          <a:lstStyle/>
          <a:p>
            <a:pPr>
              <a:lnSpc>
                <a:spcPts val="4314"/>
              </a:lnSpc>
            </a:pP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ow Bold"/>
              </a:rPr>
              <a:t>Sustainable Campus Development</a:t>
            </a:r>
          </a:p>
        </p:txBody>
      </p:sp>
      <p:grpSp>
        <p:nvGrpSpPr>
          <p:cNvPr id="38" name="Group 37">
            <a:extLst>
              <a:ext uri="{FF2B5EF4-FFF2-40B4-BE49-F238E27FC236}">
                <a16:creationId xmlns:a16="http://schemas.microsoft.com/office/drawing/2014/main" id="{ED91FC73-946D-B5C9-6D10-94129D8CCAA7}"/>
              </a:ext>
            </a:extLst>
          </p:cNvPr>
          <p:cNvGrpSpPr/>
          <p:nvPr/>
        </p:nvGrpSpPr>
        <p:grpSpPr>
          <a:xfrm>
            <a:off x="4333873" y="6351822"/>
            <a:ext cx="2860014" cy="3335432"/>
            <a:chOff x="2026179" y="3596816"/>
            <a:chExt cx="2860014" cy="3335432"/>
          </a:xfrm>
        </p:grpSpPr>
        <p:sp>
          <p:nvSpPr>
            <p:cNvPr id="16" name="Freeform 16"/>
            <p:cNvSpPr/>
            <p:nvPr/>
          </p:nvSpPr>
          <p:spPr>
            <a:xfrm rot="511546">
              <a:off x="2026179" y="3596816"/>
              <a:ext cx="2860014" cy="3335432"/>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7"/>
              <a:stretch>
                <a:fillRect t="-144" b="-144"/>
              </a:stretch>
            </a:blipFill>
          </p:spPr>
          <p:txBody>
            <a:bodyPr/>
            <a:lstStyle/>
            <a:p>
              <a:endParaRPr lang="en-PK" dirty="0"/>
            </a:p>
          </p:txBody>
        </p:sp>
        <p:pic>
          <p:nvPicPr>
            <p:cNvPr id="37" name="Picture 36">
              <a:extLst>
                <a:ext uri="{FF2B5EF4-FFF2-40B4-BE49-F238E27FC236}">
                  <a16:creationId xmlns:a16="http://schemas.microsoft.com/office/drawing/2014/main" id="{B707C854-5DD3-770F-DF71-A03E933F01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29"/>
            <a:stretch/>
          </p:blipFill>
          <p:spPr bwMode="auto">
            <a:xfrm rot="944728">
              <a:off x="2324222" y="3863239"/>
              <a:ext cx="2188468" cy="2816496"/>
            </a:xfrm>
            <a:prstGeom prst="rect">
              <a:avLst/>
            </a:prstGeom>
            <a:noFill/>
            <a:ln>
              <a:noFill/>
            </a:ln>
            <a:extLst>
              <a:ext uri="{53640926-AAD7-44D8-BBD7-CCE9431645EC}">
                <a14:shadowObscured xmlns:a14="http://schemas.microsoft.com/office/drawing/2010/main"/>
              </a:ext>
            </a:extLst>
          </p:spPr>
        </p:pic>
      </p:grpSp>
      <p:grpSp>
        <p:nvGrpSpPr>
          <p:cNvPr id="39" name="Group 38">
            <a:extLst>
              <a:ext uri="{FF2B5EF4-FFF2-40B4-BE49-F238E27FC236}">
                <a16:creationId xmlns:a16="http://schemas.microsoft.com/office/drawing/2014/main" id="{660E9553-E3CD-CC9E-61D4-C8860BD2EF29}"/>
              </a:ext>
            </a:extLst>
          </p:cNvPr>
          <p:cNvGrpSpPr/>
          <p:nvPr/>
        </p:nvGrpSpPr>
        <p:grpSpPr>
          <a:xfrm>
            <a:off x="5031977" y="3465147"/>
            <a:ext cx="2995050" cy="3488148"/>
            <a:chOff x="5031977" y="3465147"/>
            <a:chExt cx="2995050" cy="3488148"/>
          </a:xfrm>
        </p:grpSpPr>
        <p:grpSp>
          <p:nvGrpSpPr>
            <p:cNvPr id="17" name="Group 17"/>
            <p:cNvGrpSpPr>
              <a:grpSpLocks noChangeAspect="1"/>
            </p:cNvGrpSpPr>
            <p:nvPr/>
          </p:nvGrpSpPr>
          <p:grpSpPr>
            <a:xfrm rot="-864843">
              <a:off x="5031977" y="3465147"/>
              <a:ext cx="2995050" cy="3488148"/>
              <a:chOff x="0" y="0"/>
              <a:chExt cx="13561060" cy="15793720"/>
            </a:xfrm>
          </p:grpSpPr>
          <p:sp>
            <p:nvSpPr>
              <p:cNvPr id="18" name="Freeform 18"/>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11"/>
                <a:stretch>
                  <a:fillRect l="-59401" r="-23763"/>
                </a:stretch>
              </a:blipFill>
            </p:spPr>
            <p:txBody>
              <a:bodyPr/>
              <a:lstStyle/>
              <a:p>
                <a:endParaRPr lang="en-PK"/>
              </a:p>
            </p:txBody>
          </p:sp>
          <p:sp>
            <p:nvSpPr>
              <p:cNvPr id="19" name="Freeform 19"/>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7"/>
                <a:stretch>
                  <a:fillRect t="-144" b="-144"/>
                </a:stretch>
              </a:blipFill>
            </p:spPr>
            <p:txBody>
              <a:bodyPr/>
              <a:lstStyle/>
              <a:p>
                <a:endParaRPr lang="en-PK" dirty="0"/>
              </a:p>
            </p:txBody>
          </p:sp>
        </p:grpSp>
        <p:pic>
          <p:nvPicPr>
            <p:cNvPr id="36" name="Picture 35">
              <a:extLst>
                <a:ext uri="{FF2B5EF4-FFF2-40B4-BE49-F238E27FC236}">
                  <a16:creationId xmlns:a16="http://schemas.microsoft.com/office/drawing/2014/main" id="{FA7AB4B3-9F51-EF5B-24F4-89EA1268F55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19142" t="8830" r="32715" b="2337"/>
            <a:stretch/>
          </p:blipFill>
          <p:spPr bwMode="auto">
            <a:xfrm rot="21173437">
              <a:off x="5371361" y="3761978"/>
              <a:ext cx="2268109" cy="2897177"/>
            </a:xfrm>
            <a:prstGeom prst="rect">
              <a:avLst/>
            </a:prstGeom>
            <a:noFill/>
            <a:ln>
              <a:noFill/>
            </a:ln>
            <a:extLst>
              <a:ext uri="{53640926-AAD7-44D8-BBD7-CCE9431645EC}">
                <a14:shadowObscured xmlns:a14="http://schemas.microsoft.com/office/drawing/2010/main"/>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5310"/>
        </a:solidFill>
        <a:effectLst/>
      </p:bgPr>
    </p:bg>
    <p:spTree>
      <p:nvGrpSpPr>
        <p:cNvPr id="1" name=""/>
        <p:cNvGrpSpPr/>
        <p:nvPr/>
      </p:nvGrpSpPr>
      <p:grpSpPr>
        <a:xfrm>
          <a:off x="0" y="0"/>
          <a:ext cx="0" cy="0"/>
          <a:chOff x="0" y="0"/>
          <a:chExt cx="0" cy="0"/>
        </a:xfrm>
      </p:grpSpPr>
      <p:sp>
        <p:nvSpPr>
          <p:cNvPr id="2" name="Freeform 2"/>
          <p:cNvSpPr/>
          <p:nvPr/>
        </p:nvSpPr>
        <p:spPr>
          <a:xfrm>
            <a:off x="-1920099" y="6869883"/>
            <a:ext cx="11612598" cy="3338622"/>
          </a:xfrm>
          <a:custGeom>
            <a:avLst/>
            <a:gdLst/>
            <a:ahLst/>
            <a:cxnLst/>
            <a:rect l="l" t="t" r="r" b="b"/>
            <a:pathLst>
              <a:path w="11612598" h="3338622">
                <a:moveTo>
                  <a:pt x="0" y="0"/>
                </a:moveTo>
                <a:lnTo>
                  <a:pt x="11612598" y="0"/>
                </a:lnTo>
                <a:lnTo>
                  <a:pt x="11612598" y="3338622"/>
                </a:lnTo>
                <a:lnTo>
                  <a:pt x="0" y="3338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566188" y="-844177"/>
            <a:ext cx="2609721" cy="2666382"/>
          </a:xfrm>
          <a:custGeom>
            <a:avLst/>
            <a:gdLst/>
            <a:ahLst/>
            <a:cxnLst/>
            <a:rect l="l" t="t" r="r" b="b"/>
            <a:pathLst>
              <a:path w="2609721" h="2666382">
                <a:moveTo>
                  <a:pt x="0" y="0"/>
                </a:moveTo>
                <a:lnTo>
                  <a:pt x="2609721" y="0"/>
                </a:lnTo>
                <a:lnTo>
                  <a:pt x="2609721" y="2666382"/>
                </a:lnTo>
                <a:lnTo>
                  <a:pt x="0" y="2666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4" name="Freeform 4"/>
          <p:cNvSpPr/>
          <p:nvPr/>
        </p:nvSpPr>
        <p:spPr>
          <a:xfrm>
            <a:off x="2531116" y="3612051"/>
            <a:ext cx="2710168" cy="207305"/>
          </a:xfrm>
          <a:custGeom>
            <a:avLst/>
            <a:gdLst/>
            <a:ahLst/>
            <a:cxnLst/>
            <a:rect l="l" t="t" r="r" b="b"/>
            <a:pathLst>
              <a:path w="2710168" h="207305">
                <a:moveTo>
                  <a:pt x="0" y="0"/>
                </a:moveTo>
                <a:lnTo>
                  <a:pt x="2710168" y="0"/>
                </a:lnTo>
                <a:lnTo>
                  <a:pt x="2710168" y="207305"/>
                </a:lnTo>
                <a:lnTo>
                  <a:pt x="0" y="207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5" name="Freeform 5"/>
          <p:cNvSpPr/>
          <p:nvPr/>
        </p:nvSpPr>
        <p:spPr>
          <a:xfrm>
            <a:off x="-413459" y="3612051"/>
            <a:ext cx="1793801" cy="3126451"/>
          </a:xfrm>
          <a:custGeom>
            <a:avLst/>
            <a:gdLst/>
            <a:ahLst/>
            <a:cxnLst/>
            <a:rect l="l" t="t" r="r" b="b"/>
            <a:pathLst>
              <a:path w="1793801" h="3126451">
                <a:moveTo>
                  <a:pt x="0" y="0"/>
                </a:moveTo>
                <a:lnTo>
                  <a:pt x="1793801" y="0"/>
                </a:lnTo>
                <a:lnTo>
                  <a:pt x="1793801" y="3126451"/>
                </a:lnTo>
                <a:lnTo>
                  <a:pt x="0" y="31264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7" name="TextBox 7"/>
          <p:cNvSpPr txBox="1"/>
          <p:nvPr/>
        </p:nvSpPr>
        <p:spPr>
          <a:xfrm>
            <a:off x="1225503" y="1381453"/>
            <a:ext cx="5321394" cy="2031325"/>
          </a:xfrm>
          <a:prstGeom prst="rect">
            <a:avLst/>
          </a:prstGeom>
        </p:spPr>
        <p:txBody>
          <a:bodyPr lIns="0" tIns="0" rIns="0" bIns="0" rtlCol="0" anchor="t">
            <a:spAutoFit/>
          </a:bodyPr>
          <a:lstStyle/>
          <a:p>
            <a:pPr algn="ctr"/>
            <a:r>
              <a:rPr lang="en-US" sz="4400" dirty="0">
                <a:solidFill>
                  <a:srgbClr val="AADB4C"/>
                </a:solidFill>
                <a:latin typeface="Agrandir Ultra-Bold"/>
              </a:rPr>
              <a:t>Greenhouse Gas Emission Reduction Program</a:t>
            </a:r>
          </a:p>
        </p:txBody>
      </p:sp>
      <p:sp>
        <p:nvSpPr>
          <p:cNvPr id="10" name="Freeform 10"/>
          <p:cNvSpPr/>
          <p:nvPr/>
        </p:nvSpPr>
        <p:spPr>
          <a:xfrm flipH="1">
            <a:off x="6546897" y="1634747"/>
            <a:ext cx="1793801" cy="3126451"/>
          </a:xfrm>
          <a:custGeom>
            <a:avLst/>
            <a:gdLst/>
            <a:ahLst/>
            <a:cxnLst/>
            <a:rect l="l" t="t" r="r" b="b"/>
            <a:pathLst>
              <a:path w="1793801" h="3126451">
                <a:moveTo>
                  <a:pt x="1793801" y="0"/>
                </a:moveTo>
                <a:lnTo>
                  <a:pt x="0" y="0"/>
                </a:lnTo>
                <a:lnTo>
                  <a:pt x="0" y="3126451"/>
                </a:lnTo>
                <a:lnTo>
                  <a:pt x="1793801" y="3126451"/>
                </a:lnTo>
                <a:lnTo>
                  <a:pt x="179380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11" name="Freeform 11"/>
          <p:cNvSpPr/>
          <p:nvPr/>
        </p:nvSpPr>
        <p:spPr>
          <a:xfrm rot="-5400000" flipH="1">
            <a:off x="3661668" y="-1566107"/>
            <a:ext cx="1793801" cy="3126451"/>
          </a:xfrm>
          <a:custGeom>
            <a:avLst/>
            <a:gdLst/>
            <a:ahLst/>
            <a:cxnLst/>
            <a:rect l="l" t="t" r="r" b="b"/>
            <a:pathLst>
              <a:path w="1793801" h="3126451">
                <a:moveTo>
                  <a:pt x="1793801" y="0"/>
                </a:moveTo>
                <a:lnTo>
                  <a:pt x="0" y="0"/>
                </a:lnTo>
                <a:lnTo>
                  <a:pt x="0" y="3126452"/>
                </a:lnTo>
                <a:lnTo>
                  <a:pt x="1793801" y="3126452"/>
                </a:lnTo>
                <a:lnTo>
                  <a:pt x="179380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12" name="TextBox 12"/>
          <p:cNvSpPr txBox="1"/>
          <p:nvPr/>
        </p:nvSpPr>
        <p:spPr>
          <a:xfrm>
            <a:off x="1578176" y="4063049"/>
            <a:ext cx="4968721" cy="362087"/>
          </a:xfrm>
          <a:prstGeom prst="rect">
            <a:avLst/>
          </a:prstGeom>
        </p:spPr>
        <p:txBody>
          <a:bodyPr lIns="0" tIns="0" rIns="0" bIns="0" rtlCol="0" anchor="t">
            <a:spAutoFit/>
          </a:bodyPr>
          <a:lstStyle/>
          <a:p>
            <a:pPr algn="ctr">
              <a:lnSpc>
                <a:spcPts val="3065"/>
              </a:lnSpc>
            </a:pPr>
            <a:r>
              <a:rPr lang="en-US" sz="2189" dirty="0">
                <a:solidFill>
                  <a:srgbClr val="AADB4C"/>
                </a:solidFill>
                <a:latin typeface="Agrandir Ultra-Bold"/>
              </a:rPr>
              <a:t>Save the Planet and The Future by:</a:t>
            </a:r>
          </a:p>
        </p:txBody>
      </p:sp>
      <p:sp>
        <p:nvSpPr>
          <p:cNvPr id="15" name="TextBox 12">
            <a:extLst>
              <a:ext uri="{FF2B5EF4-FFF2-40B4-BE49-F238E27FC236}">
                <a16:creationId xmlns:a16="http://schemas.microsoft.com/office/drawing/2014/main" id="{53AABC52-2A32-0457-E37A-E8BA5E424D32}"/>
              </a:ext>
            </a:extLst>
          </p:cNvPr>
          <p:cNvSpPr txBox="1"/>
          <p:nvPr/>
        </p:nvSpPr>
        <p:spPr>
          <a:xfrm>
            <a:off x="1830764" y="5014492"/>
            <a:ext cx="4968721" cy="1480085"/>
          </a:xfrm>
          <a:prstGeom prst="rect">
            <a:avLst/>
          </a:prstGeom>
        </p:spPr>
        <p:txBody>
          <a:bodyPr lIns="0" tIns="0" rIns="0" bIns="0" rtlCol="0" anchor="t">
            <a:spAutoFit/>
          </a:bodyPr>
          <a:lstStyle/>
          <a:p>
            <a:pPr marL="342900" lvl="0" indent="-342900">
              <a:lnSpc>
                <a:spcPct val="107000"/>
              </a:lnSpc>
              <a:spcAft>
                <a:spcPts val="800"/>
              </a:spcAft>
              <a:buSzPts val="1000"/>
              <a:buFont typeface="Wingdings" panose="05000000000000000000" pitchFamily="2" charset="2"/>
              <a:buChar char="Ø"/>
              <a:tabLst>
                <a:tab pos="457200" algn="l"/>
              </a:tabLst>
            </a:pPr>
            <a:r>
              <a:rPr lang="en-US" sz="1800" kern="100" dirty="0">
                <a:solidFill>
                  <a:schemeClr val="bg1"/>
                </a:solidFill>
                <a:effectLst/>
                <a:latin typeface="Tempus Sans ITC" panose="04020404030D07020202" pitchFamily="82" charset="0"/>
                <a:ea typeface="Calibri" panose="020F0502020204030204" pitchFamily="34" charset="0"/>
                <a:cs typeface="Arial" panose="020B0604020202020204" pitchFamily="34" charset="0"/>
              </a:rPr>
              <a:t>Setting up of measurable and precise goals.</a:t>
            </a:r>
          </a:p>
          <a:p>
            <a:pPr marL="342900" lvl="0" indent="-342900">
              <a:lnSpc>
                <a:spcPct val="107000"/>
              </a:lnSpc>
              <a:spcAft>
                <a:spcPts val="800"/>
              </a:spcAft>
              <a:buSzPts val="1000"/>
              <a:buFont typeface="Wingdings" panose="05000000000000000000" pitchFamily="2" charset="2"/>
              <a:buChar char="Ø"/>
              <a:tabLst>
                <a:tab pos="457200" algn="l"/>
              </a:tabLst>
            </a:pPr>
            <a:r>
              <a:rPr lang="en-US" sz="1800" dirty="0">
                <a:solidFill>
                  <a:schemeClr val="bg1"/>
                </a:solidFill>
                <a:effectLst/>
                <a:latin typeface="Tempus Sans ITC" panose="04020404030D07020202" pitchFamily="82" charset="0"/>
                <a:ea typeface="Calibri" panose="020F0502020204030204" pitchFamily="34" charset="0"/>
              </a:rPr>
              <a:t>Tracking and reporting </a:t>
            </a:r>
            <a:endParaRPr lang="en-US" kern="100" dirty="0">
              <a:solidFill>
                <a:schemeClr val="bg1"/>
              </a:solidFill>
              <a:latin typeface="Tempus Sans ITC" panose="04020404030D07020202" pitchFamily="82"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Ø"/>
              <a:tabLst>
                <a:tab pos="457200" algn="l"/>
              </a:tabLst>
            </a:pPr>
            <a:r>
              <a:rPr lang="en-US" sz="1800" dirty="0">
                <a:solidFill>
                  <a:schemeClr val="bg1"/>
                </a:solidFill>
                <a:effectLst/>
                <a:latin typeface="Tempus Sans ITC" panose="04020404030D07020202" pitchFamily="82" charset="0"/>
                <a:ea typeface="Calibri" panose="020F0502020204030204" pitchFamily="34" charset="0"/>
              </a:rPr>
              <a:t>Low or zero-emission automobiles.</a:t>
            </a:r>
          </a:p>
          <a:p>
            <a:pPr marL="342900" lvl="0" indent="-342900">
              <a:lnSpc>
                <a:spcPct val="107000"/>
              </a:lnSpc>
              <a:spcAft>
                <a:spcPts val="800"/>
              </a:spcAft>
              <a:buSzPts val="1000"/>
              <a:buFont typeface="Wingdings" panose="05000000000000000000" pitchFamily="2" charset="2"/>
              <a:buChar char="Ø"/>
              <a:tabLst>
                <a:tab pos="457200" algn="l"/>
              </a:tabLst>
            </a:pPr>
            <a:r>
              <a:rPr lang="en-US" dirty="0">
                <a:solidFill>
                  <a:schemeClr val="bg1"/>
                </a:solidFill>
                <a:latin typeface="Tempus Sans ITC" panose="04020404030D07020202" pitchFamily="82" charset="0"/>
                <a:ea typeface="Calibri" panose="020F0502020204030204" pitchFamily="34" charset="0"/>
              </a:rPr>
              <a:t>U</a:t>
            </a:r>
            <a:r>
              <a:rPr lang="en-US" sz="1800" dirty="0">
                <a:solidFill>
                  <a:schemeClr val="bg1"/>
                </a:solidFill>
                <a:effectLst/>
                <a:latin typeface="Tempus Sans ITC" panose="04020404030D07020202" pitchFamily="82" charset="0"/>
                <a:ea typeface="Calibri" panose="020F0502020204030204" pitchFamily="34" charset="0"/>
              </a:rPr>
              <a:t>sing electric or hybrid cars</a:t>
            </a:r>
            <a:endParaRPr lang="en-PK" sz="1800" kern="100" dirty="0">
              <a:solidFill>
                <a:schemeClr val="bg1"/>
              </a:solidFill>
              <a:effectLst/>
              <a:latin typeface="Tempus Sans ITC" panose="04020404030D07020202" pitchFamily="82" charset="0"/>
              <a:ea typeface="Calibri" panose="020F050202020403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FFCE"/>
        </a:solidFill>
        <a:effectLst/>
      </p:bgPr>
    </p:bg>
    <p:spTree>
      <p:nvGrpSpPr>
        <p:cNvPr id="1" name=""/>
        <p:cNvGrpSpPr/>
        <p:nvPr/>
      </p:nvGrpSpPr>
      <p:grpSpPr>
        <a:xfrm>
          <a:off x="0" y="0"/>
          <a:ext cx="0" cy="0"/>
          <a:chOff x="0" y="0"/>
          <a:chExt cx="0" cy="0"/>
        </a:xfrm>
      </p:grpSpPr>
      <p:sp>
        <p:nvSpPr>
          <p:cNvPr id="2" name="Freeform 2"/>
          <p:cNvSpPr/>
          <p:nvPr/>
        </p:nvSpPr>
        <p:spPr>
          <a:xfrm>
            <a:off x="2804585" y="1701878"/>
            <a:ext cx="2431923" cy="2431923"/>
          </a:xfrm>
          <a:custGeom>
            <a:avLst/>
            <a:gdLst/>
            <a:ahLst/>
            <a:cxnLst/>
            <a:rect l="l" t="t" r="r" b="b"/>
            <a:pathLst>
              <a:path w="2431923" h="2431923">
                <a:moveTo>
                  <a:pt x="0" y="0"/>
                </a:moveTo>
                <a:lnTo>
                  <a:pt x="2431923" y="0"/>
                </a:lnTo>
                <a:lnTo>
                  <a:pt x="2431923" y="2431923"/>
                </a:lnTo>
                <a:lnTo>
                  <a:pt x="0" y="2431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4907621" y="5492816"/>
            <a:ext cx="2729546" cy="4024800"/>
          </a:xfrm>
          <a:custGeom>
            <a:avLst/>
            <a:gdLst/>
            <a:ahLst/>
            <a:cxnLst/>
            <a:rect l="l" t="t" r="r" b="b"/>
            <a:pathLst>
              <a:path w="2729546" h="4024800">
                <a:moveTo>
                  <a:pt x="0" y="0"/>
                </a:moveTo>
                <a:lnTo>
                  <a:pt x="2729546" y="0"/>
                </a:lnTo>
                <a:lnTo>
                  <a:pt x="2729546" y="4024800"/>
                </a:lnTo>
                <a:lnTo>
                  <a:pt x="0" y="4024800"/>
                </a:lnTo>
                <a:lnTo>
                  <a:pt x="0" y="0"/>
                </a:lnTo>
                <a:close/>
              </a:path>
            </a:pathLst>
          </a:custGeom>
          <a:blipFill>
            <a:blip r:embed="rId4">
              <a:alphaModFix amt="17000"/>
              <a:extLst>
                <a:ext uri="{96DAC541-7B7A-43D3-8B79-37D633B846F1}">
                  <asvg:svgBlip xmlns:asvg="http://schemas.microsoft.com/office/drawing/2016/SVG/main" r:embed="rId5"/>
                </a:ext>
              </a:extLst>
            </a:blip>
            <a:stretch>
              <a:fillRect/>
            </a:stretch>
          </a:blipFill>
        </p:spPr>
        <p:txBody>
          <a:bodyPr/>
          <a:lstStyle/>
          <a:p>
            <a:endParaRPr lang="en-PK"/>
          </a:p>
        </p:txBody>
      </p:sp>
      <p:sp>
        <p:nvSpPr>
          <p:cNvPr id="9" name="TextBox 9"/>
          <p:cNvSpPr txBox="1"/>
          <p:nvPr/>
        </p:nvSpPr>
        <p:spPr>
          <a:xfrm rot="20854173">
            <a:off x="1223489" y="2055957"/>
            <a:ext cx="5494217" cy="1508298"/>
          </a:xfrm>
          <a:prstGeom prst="rect">
            <a:avLst/>
          </a:prstGeom>
        </p:spPr>
        <p:txBody>
          <a:bodyPr lIns="0" tIns="0" rIns="0" bIns="0" rtlCol="0" anchor="t">
            <a:spAutoFit/>
          </a:bodyPr>
          <a:lstStyle/>
          <a:p>
            <a:pPr algn="ctr">
              <a:lnSpc>
                <a:spcPts val="13013"/>
              </a:lnSpc>
            </a:pPr>
            <a:r>
              <a:rPr lang="en-US" sz="9295" dirty="0">
                <a:ln>
                  <a:solidFill>
                    <a:schemeClr val="accent1">
                      <a:lumMod val="20000"/>
                      <a:lumOff val="80000"/>
                    </a:schemeClr>
                  </a:solidFill>
                </a:ln>
                <a:solidFill>
                  <a:schemeClr val="tx2">
                    <a:lumMod val="60000"/>
                    <a:lumOff val="40000"/>
                  </a:schemeClr>
                </a:solidFill>
                <a:latin typeface="Boulder"/>
              </a:rPr>
              <a:t>AIOU</a:t>
            </a:r>
          </a:p>
        </p:txBody>
      </p:sp>
      <p:sp>
        <p:nvSpPr>
          <p:cNvPr id="14" name="Freeform 14"/>
          <p:cNvSpPr/>
          <p:nvPr/>
        </p:nvSpPr>
        <p:spPr>
          <a:xfrm rot="-1092222">
            <a:off x="556417" y="6469156"/>
            <a:ext cx="967930" cy="955611"/>
          </a:xfrm>
          <a:custGeom>
            <a:avLst/>
            <a:gdLst/>
            <a:ahLst/>
            <a:cxnLst/>
            <a:rect l="l" t="t" r="r" b="b"/>
            <a:pathLst>
              <a:path w="967930" h="955611">
                <a:moveTo>
                  <a:pt x="0" y="0"/>
                </a:moveTo>
                <a:lnTo>
                  <a:pt x="967930" y="0"/>
                </a:lnTo>
                <a:lnTo>
                  <a:pt x="967930" y="955611"/>
                </a:lnTo>
                <a:lnTo>
                  <a:pt x="0" y="9556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pic>
        <p:nvPicPr>
          <p:cNvPr id="4" name="Picture 2" descr="Photo">
            <a:extLst>
              <a:ext uri="{FF2B5EF4-FFF2-40B4-BE49-F238E27FC236}">
                <a16:creationId xmlns:a16="http://schemas.microsoft.com/office/drawing/2014/main" id="{9B8E9185-48A6-CFBC-0351-AC15ECB8C36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5262" y="978333"/>
            <a:ext cx="1749323" cy="2335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6" descr="Photo">
            <a:extLst>
              <a:ext uri="{FF2B5EF4-FFF2-40B4-BE49-F238E27FC236}">
                <a16:creationId xmlns:a16="http://schemas.microsoft.com/office/drawing/2014/main" id="{25359B32-D686-9483-99B2-EFE7DF8FA1F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721224" y="613917"/>
            <a:ext cx="1749323" cy="2335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2" descr="Photo">
            <a:extLst>
              <a:ext uri="{FF2B5EF4-FFF2-40B4-BE49-F238E27FC236}">
                <a16:creationId xmlns:a16="http://schemas.microsoft.com/office/drawing/2014/main" id="{DDEF718B-6C55-5754-9C2E-14227687AD7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6134" y="141939"/>
            <a:ext cx="2505090" cy="1407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6" descr="Photo">
            <a:extLst>
              <a:ext uri="{FF2B5EF4-FFF2-40B4-BE49-F238E27FC236}">
                <a16:creationId xmlns:a16="http://schemas.microsoft.com/office/drawing/2014/main" id="{5F8AB7B2-85FB-B713-1C7E-48F88F6F152D}"/>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09821" y="3508122"/>
            <a:ext cx="2111867" cy="1583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2" descr="Photo">
            <a:extLst>
              <a:ext uri="{FF2B5EF4-FFF2-40B4-BE49-F238E27FC236}">
                <a16:creationId xmlns:a16="http://schemas.microsoft.com/office/drawing/2014/main" id="{D485FE7D-C9AA-B493-A712-C58AE594A36B}"/>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r="11098"/>
          <a:stretch/>
        </p:blipFill>
        <p:spPr bwMode="auto">
          <a:xfrm>
            <a:off x="100628" y="3779211"/>
            <a:ext cx="2478957" cy="1566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 name="Picture 4" descr="Photo">
            <a:extLst>
              <a:ext uri="{FF2B5EF4-FFF2-40B4-BE49-F238E27FC236}">
                <a16:creationId xmlns:a16="http://schemas.microsoft.com/office/drawing/2014/main" id="{00605F1C-35AA-E974-C9FA-17154111541A}"/>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80599" y="5427281"/>
            <a:ext cx="2202967" cy="1652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6" descr="Photo">
            <a:extLst>
              <a:ext uri="{FF2B5EF4-FFF2-40B4-BE49-F238E27FC236}">
                <a16:creationId xmlns:a16="http://schemas.microsoft.com/office/drawing/2014/main" id="{C5B8BEE6-F818-0FD6-3B8A-DD3FCADD54B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63400" y="4488005"/>
            <a:ext cx="1971295" cy="2631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4" name="Picture 10" descr="Photo">
            <a:extLst>
              <a:ext uri="{FF2B5EF4-FFF2-40B4-BE49-F238E27FC236}">
                <a16:creationId xmlns:a16="http://schemas.microsoft.com/office/drawing/2014/main" id="{A702C2F2-8E35-22EF-A39A-FD713C123F67}"/>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443" y="5836485"/>
            <a:ext cx="2013186" cy="2687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6" descr="Photo">
            <a:extLst>
              <a:ext uri="{FF2B5EF4-FFF2-40B4-BE49-F238E27FC236}">
                <a16:creationId xmlns:a16="http://schemas.microsoft.com/office/drawing/2014/main" id="{4F9C2EF6-3375-4DDA-58CE-1E0E75BAA18E}"/>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50938" y="7548004"/>
            <a:ext cx="2088090" cy="2350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2" descr="Photo">
            <a:extLst>
              <a:ext uri="{FF2B5EF4-FFF2-40B4-BE49-F238E27FC236}">
                <a16:creationId xmlns:a16="http://schemas.microsoft.com/office/drawing/2014/main" id="{78F09EE6-3007-37A9-EC8A-AAC0CE6BDD0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21829" y="7414765"/>
            <a:ext cx="1859963" cy="2483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Freeform 12"/>
          <p:cNvSpPr/>
          <p:nvPr/>
        </p:nvSpPr>
        <p:spPr>
          <a:xfrm rot="915036">
            <a:off x="-847297" y="7759598"/>
            <a:ext cx="2353803" cy="3134605"/>
          </a:xfrm>
          <a:custGeom>
            <a:avLst/>
            <a:gdLst/>
            <a:ahLst/>
            <a:cxnLst/>
            <a:rect l="l" t="t" r="r" b="b"/>
            <a:pathLst>
              <a:path w="2353803" h="3134605">
                <a:moveTo>
                  <a:pt x="0" y="0"/>
                </a:moveTo>
                <a:lnTo>
                  <a:pt x="2353803" y="0"/>
                </a:lnTo>
                <a:lnTo>
                  <a:pt x="2353803" y="3134605"/>
                </a:lnTo>
                <a:lnTo>
                  <a:pt x="0" y="313460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PK"/>
          </a:p>
        </p:txBody>
      </p:sp>
      <p:sp>
        <p:nvSpPr>
          <p:cNvPr id="6" name="Freeform 6"/>
          <p:cNvSpPr/>
          <p:nvPr/>
        </p:nvSpPr>
        <p:spPr>
          <a:xfrm rot="-545715">
            <a:off x="2080921" y="8230690"/>
            <a:ext cx="1093254" cy="2303791"/>
          </a:xfrm>
          <a:custGeom>
            <a:avLst/>
            <a:gdLst/>
            <a:ahLst/>
            <a:cxnLst/>
            <a:rect l="l" t="t" r="r" b="b"/>
            <a:pathLst>
              <a:path w="1093254" h="2303791">
                <a:moveTo>
                  <a:pt x="0" y="0"/>
                </a:moveTo>
                <a:lnTo>
                  <a:pt x="1093254" y="0"/>
                </a:lnTo>
                <a:lnTo>
                  <a:pt x="1093254" y="2303791"/>
                </a:lnTo>
                <a:lnTo>
                  <a:pt x="0" y="230379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PK"/>
          </a:p>
        </p:txBody>
      </p:sp>
      <p:sp>
        <p:nvSpPr>
          <p:cNvPr id="8" name="Freeform 8"/>
          <p:cNvSpPr/>
          <p:nvPr/>
        </p:nvSpPr>
        <p:spPr>
          <a:xfrm>
            <a:off x="6521149" y="-56326"/>
            <a:ext cx="1629568" cy="2054351"/>
          </a:xfrm>
          <a:custGeom>
            <a:avLst/>
            <a:gdLst/>
            <a:ahLst/>
            <a:cxnLst/>
            <a:rect l="l" t="t" r="r" b="b"/>
            <a:pathLst>
              <a:path w="2845818" h="2493972">
                <a:moveTo>
                  <a:pt x="0" y="0"/>
                </a:moveTo>
                <a:lnTo>
                  <a:pt x="2845818" y="0"/>
                </a:lnTo>
                <a:lnTo>
                  <a:pt x="2845818" y="2493972"/>
                </a:lnTo>
                <a:lnTo>
                  <a:pt x="0" y="249397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PK"/>
          </a:p>
        </p:txBody>
      </p:sp>
      <p:sp>
        <p:nvSpPr>
          <p:cNvPr id="16" name="Freeform 16"/>
          <p:cNvSpPr/>
          <p:nvPr/>
        </p:nvSpPr>
        <p:spPr>
          <a:xfrm rot="-2199884">
            <a:off x="-202024" y="293991"/>
            <a:ext cx="1530263" cy="1352196"/>
          </a:xfrm>
          <a:custGeom>
            <a:avLst/>
            <a:gdLst/>
            <a:ahLst/>
            <a:cxnLst/>
            <a:rect l="l" t="t" r="r" b="b"/>
            <a:pathLst>
              <a:path w="1530263" h="1352196">
                <a:moveTo>
                  <a:pt x="0" y="0"/>
                </a:moveTo>
                <a:lnTo>
                  <a:pt x="1530263" y="0"/>
                </a:lnTo>
                <a:lnTo>
                  <a:pt x="1530263" y="1352196"/>
                </a:lnTo>
                <a:lnTo>
                  <a:pt x="0" y="1352196"/>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PK"/>
          </a:p>
        </p:txBody>
      </p:sp>
      <p:sp>
        <p:nvSpPr>
          <p:cNvPr id="7" name="Freeform 7"/>
          <p:cNvSpPr/>
          <p:nvPr/>
        </p:nvSpPr>
        <p:spPr>
          <a:xfrm>
            <a:off x="1637960" y="4034712"/>
            <a:ext cx="1560411" cy="1513709"/>
          </a:xfrm>
          <a:custGeom>
            <a:avLst/>
            <a:gdLst/>
            <a:ahLst/>
            <a:cxnLst/>
            <a:rect l="l" t="t" r="r" b="b"/>
            <a:pathLst>
              <a:path w="1560411" h="1513709">
                <a:moveTo>
                  <a:pt x="0" y="0"/>
                </a:moveTo>
                <a:lnTo>
                  <a:pt x="1560411" y="0"/>
                </a:lnTo>
                <a:lnTo>
                  <a:pt x="1560411" y="1513708"/>
                </a:lnTo>
                <a:lnTo>
                  <a:pt x="0" y="1513708"/>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PK"/>
          </a:p>
        </p:txBody>
      </p:sp>
      <p:sp>
        <p:nvSpPr>
          <p:cNvPr id="13" name="Freeform 13"/>
          <p:cNvSpPr/>
          <p:nvPr/>
        </p:nvSpPr>
        <p:spPr>
          <a:xfrm>
            <a:off x="1923841" y="6085784"/>
            <a:ext cx="608607" cy="600861"/>
          </a:xfrm>
          <a:custGeom>
            <a:avLst/>
            <a:gdLst/>
            <a:ahLst/>
            <a:cxnLst/>
            <a:rect l="l" t="t" r="r" b="b"/>
            <a:pathLst>
              <a:path w="608607" h="600861">
                <a:moveTo>
                  <a:pt x="0" y="0"/>
                </a:moveTo>
                <a:lnTo>
                  <a:pt x="608607" y="0"/>
                </a:lnTo>
                <a:lnTo>
                  <a:pt x="608607" y="600861"/>
                </a:lnTo>
                <a:lnTo>
                  <a:pt x="0" y="600861"/>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PK"/>
          </a:p>
        </p:txBody>
      </p:sp>
      <p:sp>
        <p:nvSpPr>
          <p:cNvPr id="5" name="Freeform 5"/>
          <p:cNvSpPr/>
          <p:nvPr/>
        </p:nvSpPr>
        <p:spPr>
          <a:xfrm rot="-4536849">
            <a:off x="5941263" y="6897013"/>
            <a:ext cx="2221780" cy="2376576"/>
          </a:xfrm>
          <a:custGeom>
            <a:avLst/>
            <a:gdLst/>
            <a:ahLst/>
            <a:cxnLst/>
            <a:rect l="l" t="t" r="r" b="b"/>
            <a:pathLst>
              <a:path w="2845818" h="3187780">
                <a:moveTo>
                  <a:pt x="0" y="0"/>
                </a:moveTo>
                <a:lnTo>
                  <a:pt x="2845819" y="0"/>
                </a:lnTo>
                <a:lnTo>
                  <a:pt x="2845819" y="3187780"/>
                </a:lnTo>
                <a:lnTo>
                  <a:pt x="0" y="3187780"/>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PK"/>
          </a:p>
        </p:txBody>
      </p:sp>
      <p:sp>
        <p:nvSpPr>
          <p:cNvPr id="11" name="Freeform 11"/>
          <p:cNvSpPr/>
          <p:nvPr/>
        </p:nvSpPr>
        <p:spPr>
          <a:xfrm>
            <a:off x="5547081" y="2792373"/>
            <a:ext cx="2845818" cy="915545"/>
          </a:xfrm>
          <a:custGeom>
            <a:avLst/>
            <a:gdLst/>
            <a:ahLst/>
            <a:cxnLst/>
            <a:rect l="l" t="t" r="r" b="b"/>
            <a:pathLst>
              <a:path w="2845818" h="915545">
                <a:moveTo>
                  <a:pt x="0" y="0"/>
                </a:moveTo>
                <a:lnTo>
                  <a:pt x="2845818" y="0"/>
                </a:lnTo>
                <a:lnTo>
                  <a:pt x="2845818" y="915545"/>
                </a:lnTo>
                <a:lnTo>
                  <a:pt x="0" y="915545"/>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PK"/>
          </a:p>
        </p:txBody>
      </p:sp>
      <p:sp>
        <p:nvSpPr>
          <p:cNvPr id="15" name="Freeform 15"/>
          <p:cNvSpPr/>
          <p:nvPr/>
        </p:nvSpPr>
        <p:spPr>
          <a:xfrm>
            <a:off x="-675903" y="-605177"/>
            <a:ext cx="2729546" cy="4024800"/>
          </a:xfrm>
          <a:custGeom>
            <a:avLst/>
            <a:gdLst/>
            <a:ahLst/>
            <a:cxnLst/>
            <a:rect l="l" t="t" r="r" b="b"/>
            <a:pathLst>
              <a:path w="2729546" h="4024800">
                <a:moveTo>
                  <a:pt x="0" y="0"/>
                </a:moveTo>
                <a:lnTo>
                  <a:pt x="2729546" y="0"/>
                </a:lnTo>
                <a:lnTo>
                  <a:pt x="2729546" y="4024800"/>
                </a:lnTo>
                <a:lnTo>
                  <a:pt x="0" y="4024800"/>
                </a:lnTo>
                <a:lnTo>
                  <a:pt x="0" y="0"/>
                </a:lnTo>
                <a:close/>
              </a:path>
            </a:pathLst>
          </a:custGeom>
          <a:blipFill>
            <a:blip r:embed="rId4">
              <a:alphaModFix amt="17000"/>
              <a:extLst>
                <a:ext uri="{96DAC541-7B7A-43D3-8B79-37D633B846F1}">
                  <asvg:svgBlip xmlns:asvg="http://schemas.microsoft.com/office/drawing/2016/SVG/main" r:embed="rId5"/>
                </a:ext>
              </a:extLst>
            </a:blip>
            <a:stretch>
              <a:fillRect/>
            </a:stretch>
          </a:blipFill>
        </p:spPr>
        <p:txBody>
          <a:bodyPr/>
          <a:lstStyle/>
          <a:p>
            <a:endParaRPr lang="en-PK"/>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1470" t="-6646" r="-1470" b="-6682"/>
            </a:stretch>
          </a:blipFill>
        </p:spPr>
        <p:txBody>
          <a:bodyPr/>
          <a:lstStyle/>
          <a:p>
            <a:endParaRPr lang="en-PK"/>
          </a:p>
        </p:txBody>
      </p:sp>
      <p:sp>
        <p:nvSpPr>
          <p:cNvPr id="3" name="Freeform 3"/>
          <p:cNvSpPr/>
          <p:nvPr/>
        </p:nvSpPr>
        <p:spPr>
          <a:xfrm>
            <a:off x="4850729" y="6716748"/>
            <a:ext cx="2468277" cy="2410138"/>
          </a:xfrm>
          <a:custGeom>
            <a:avLst/>
            <a:gdLst/>
            <a:ahLst/>
            <a:cxnLst/>
            <a:rect l="l" t="t" r="r" b="b"/>
            <a:pathLst>
              <a:path w="2468277" h="2410138">
                <a:moveTo>
                  <a:pt x="0" y="0"/>
                </a:moveTo>
                <a:lnTo>
                  <a:pt x="2468277" y="0"/>
                </a:lnTo>
                <a:lnTo>
                  <a:pt x="2468277" y="2410138"/>
                </a:lnTo>
                <a:lnTo>
                  <a:pt x="0" y="2410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4" name="Freeform 4"/>
          <p:cNvSpPr/>
          <p:nvPr/>
        </p:nvSpPr>
        <p:spPr>
          <a:xfrm>
            <a:off x="-705271" y="7451724"/>
            <a:ext cx="2468277" cy="2410138"/>
          </a:xfrm>
          <a:custGeom>
            <a:avLst/>
            <a:gdLst/>
            <a:ahLst/>
            <a:cxnLst/>
            <a:rect l="l" t="t" r="r" b="b"/>
            <a:pathLst>
              <a:path w="2468277" h="2410138">
                <a:moveTo>
                  <a:pt x="0" y="0"/>
                </a:moveTo>
                <a:lnTo>
                  <a:pt x="2468276" y="0"/>
                </a:lnTo>
                <a:lnTo>
                  <a:pt x="2468276" y="2410138"/>
                </a:lnTo>
                <a:lnTo>
                  <a:pt x="0" y="24101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pic>
        <p:nvPicPr>
          <p:cNvPr id="5" name="Picture 4" descr="Photo">
            <a:extLst>
              <a:ext uri="{FF2B5EF4-FFF2-40B4-BE49-F238E27FC236}">
                <a16:creationId xmlns:a16="http://schemas.microsoft.com/office/drawing/2014/main" id="{6F010AC4-08C5-8657-DD02-E5659D174A3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2454" y="7095708"/>
            <a:ext cx="1805240" cy="2593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descr="Photo">
            <a:extLst>
              <a:ext uri="{FF2B5EF4-FFF2-40B4-BE49-F238E27FC236}">
                <a16:creationId xmlns:a16="http://schemas.microsoft.com/office/drawing/2014/main" id="{AB1C7933-0CB4-768F-BFF3-518F97A3E6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3332" y="677105"/>
            <a:ext cx="1805240" cy="2410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Photo">
            <a:extLst>
              <a:ext uri="{FF2B5EF4-FFF2-40B4-BE49-F238E27FC236}">
                <a16:creationId xmlns:a16="http://schemas.microsoft.com/office/drawing/2014/main" id="{51968290-4CA0-C1FA-5909-57850388387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b="9940"/>
          <a:stretch/>
        </p:blipFill>
        <p:spPr bwMode="auto">
          <a:xfrm>
            <a:off x="5646890" y="3842184"/>
            <a:ext cx="1672116" cy="2593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Photo">
            <a:extLst>
              <a:ext uri="{FF2B5EF4-FFF2-40B4-BE49-F238E27FC236}">
                <a16:creationId xmlns:a16="http://schemas.microsoft.com/office/drawing/2014/main" id="{0674581B-9351-B8C0-9FBA-361F5C35115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06117" y="677105"/>
            <a:ext cx="1733901" cy="2314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Photo">
            <a:extLst>
              <a:ext uri="{FF2B5EF4-FFF2-40B4-BE49-F238E27FC236}">
                <a16:creationId xmlns:a16="http://schemas.microsoft.com/office/drawing/2014/main" id="{7FB267AB-3E7F-952A-F470-D859EFD1D2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15000" contrast="42000"/>
                    </a14:imgEffect>
                  </a14:imgLayer>
                </a14:imgProps>
              </a:ext>
              <a:ext uri="{28A0092B-C50C-407E-A947-70E740481C1C}">
                <a14:useLocalDpi xmlns:a14="http://schemas.microsoft.com/office/drawing/2010/main" val="0"/>
              </a:ext>
            </a:extLst>
          </a:blip>
          <a:srcRect l="70162"/>
          <a:stretch/>
        </p:blipFill>
        <p:spPr bwMode="auto">
          <a:xfrm>
            <a:off x="5646890" y="7076658"/>
            <a:ext cx="1719608" cy="2593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Photo">
            <a:extLst>
              <a:ext uri="{FF2B5EF4-FFF2-40B4-BE49-F238E27FC236}">
                <a16:creationId xmlns:a16="http://schemas.microsoft.com/office/drawing/2014/main" id="{CC1B3BD4-D4EA-B3FE-ED53-81160019736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15000" contrast="42000"/>
                    </a14:imgEffect>
                  </a14:imgLayer>
                </a14:imgProps>
              </a:ext>
              <a:ext uri="{28A0092B-C50C-407E-A947-70E740481C1C}">
                <a14:useLocalDpi xmlns:a14="http://schemas.microsoft.com/office/drawing/2010/main" val="0"/>
              </a:ext>
            </a:extLst>
          </a:blip>
          <a:srcRect l="43789" r="31191"/>
          <a:stretch/>
        </p:blipFill>
        <p:spPr bwMode="auto">
          <a:xfrm>
            <a:off x="413333" y="3745297"/>
            <a:ext cx="1805239" cy="268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38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C"/>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0EDDE2C-4D42-124C-B983-F9FBEC194C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144" y="1990928"/>
            <a:ext cx="3356555" cy="2329038"/>
          </a:xfrm>
          <a:prstGeom prst="ellipse">
            <a:avLst/>
          </a:prstGeom>
          <a:ln>
            <a:noFill/>
          </a:ln>
          <a:effectLst>
            <a:softEdge rad="112500"/>
          </a:effectLst>
        </p:spPr>
      </p:pic>
      <p:sp>
        <p:nvSpPr>
          <p:cNvPr id="2" name="Freeform 2"/>
          <p:cNvSpPr/>
          <p:nvPr/>
        </p:nvSpPr>
        <p:spPr>
          <a:xfrm rot="6356219">
            <a:off x="-1201506" y="-1299348"/>
            <a:ext cx="3341374" cy="2748280"/>
          </a:xfrm>
          <a:custGeom>
            <a:avLst/>
            <a:gdLst/>
            <a:ahLst/>
            <a:cxnLst/>
            <a:rect l="l" t="t" r="r" b="b"/>
            <a:pathLst>
              <a:path w="3341374" h="2748280">
                <a:moveTo>
                  <a:pt x="0" y="0"/>
                </a:moveTo>
                <a:lnTo>
                  <a:pt x="3341374" y="0"/>
                </a:lnTo>
                <a:lnTo>
                  <a:pt x="3341374" y="2748280"/>
                </a:lnTo>
                <a:lnTo>
                  <a:pt x="0" y="27482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3" name="Freeform 3"/>
          <p:cNvSpPr/>
          <p:nvPr/>
        </p:nvSpPr>
        <p:spPr>
          <a:xfrm>
            <a:off x="-1198718" y="8621519"/>
            <a:ext cx="4185071" cy="3611367"/>
          </a:xfrm>
          <a:custGeom>
            <a:avLst/>
            <a:gdLst/>
            <a:ahLst/>
            <a:cxnLst/>
            <a:rect l="l" t="t" r="r" b="b"/>
            <a:pathLst>
              <a:path w="4185071" h="3611367">
                <a:moveTo>
                  <a:pt x="0" y="0"/>
                </a:moveTo>
                <a:lnTo>
                  <a:pt x="4185070" y="0"/>
                </a:lnTo>
                <a:lnTo>
                  <a:pt x="4185070" y="3611367"/>
                </a:lnTo>
                <a:lnTo>
                  <a:pt x="0" y="3611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K"/>
          </a:p>
        </p:txBody>
      </p:sp>
      <p:sp>
        <p:nvSpPr>
          <p:cNvPr id="4" name="Freeform 4"/>
          <p:cNvSpPr/>
          <p:nvPr/>
        </p:nvSpPr>
        <p:spPr>
          <a:xfrm rot="-6779995">
            <a:off x="5572417" y="-888591"/>
            <a:ext cx="2845818" cy="2455704"/>
          </a:xfrm>
          <a:custGeom>
            <a:avLst/>
            <a:gdLst/>
            <a:ahLst/>
            <a:cxnLst/>
            <a:rect l="l" t="t" r="r" b="b"/>
            <a:pathLst>
              <a:path w="2845818" h="2455704">
                <a:moveTo>
                  <a:pt x="0" y="0"/>
                </a:moveTo>
                <a:lnTo>
                  <a:pt x="2845819" y="0"/>
                </a:lnTo>
                <a:lnTo>
                  <a:pt x="2845819" y="2455704"/>
                </a:lnTo>
                <a:lnTo>
                  <a:pt x="0" y="2455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5" name="Freeform 5"/>
          <p:cNvSpPr/>
          <p:nvPr/>
        </p:nvSpPr>
        <p:spPr>
          <a:xfrm rot="-2084000">
            <a:off x="4272793" y="8985923"/>
            <a:ext cx="3966689" cy="2665946"/>
          </a:xfrm>
          <a:custGeom>
            <a:avLst/>
            <a:gdLst/>
            <a:ahLst/>
            <a:cxnLst/>
            <a:rect l="l" t="t" r="r" b="b"/>
            <a:pathLst>
              <a:path w="3966689" h="2665946">
                <a:moveTo>
                  <a:pt x="0" y="0"/>
                </a:moveTo>
                <a:lnTo>
                  <a:pt x="3966689" y="0"/>
                </a:lnTo>
                <a:lnTo>
                  <a:pt x="3966689" y="2665946"/>
                </a:lnTo>
                <a:lnTo>
                  <a:pt x="0" y="26659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PK"/>
          </a:p>
        </p:txBody>
      </p:sp>
      <p:sp>
        <p:nvSpPr>
          <p:cNvPr id="12" name="Freeform 12"/>
          <p:cNvSpPr/>
          <p:nvPr/>
        </p:nvSpPr>
        <p:spPr>
          <a:xfrm rot="1511013">
            <a:off x="3513865" y="227765"/>
            <a:ext cx="344014" cy="993543"/>
          </a:xfrm>
          <a:custGeom>
            <a:avLst/>
            <a:gdLst/>
            <a:ahLst/>
            <a:cxnLst/>
            <a:rect l="l" t="t" r="r" b="b"/>
            <a:pathLst>
              <a:path w="344014" h="993543">
                <a:moveTo>
                  <a:pt x="0" y="0"/>
                </a:moveTo>
                <a:lnTo>
                  <a:pt x="344014" y="0"/>
                </a:lnTo>
                <a:lnTo>
                  <a:pt x="344014" y="993542"/>
                </a:lnTo>
                <a:lnTo>
                  <a:pt x="0" y="993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K"/>
          </a:p>
        </p:txBody>
      </p:sp>
      <p:sp>
        <p:nvSpPr>
          <p:cNvPr id="13" name="Freeform 13"/>
          <p:cNvSpPr/>
          <p:nvPr/>
        </p:nvSpPr>
        <p:spPr>
          <a:xfrm rot="19636480">
            <a:off x="3308539" y="91938"/>
            <a:ext cx="496638" cy="1062327"/>
          </a:xfrm>
          <a:custGeom>
            <a:avLst/>
            <a:gdLst/>
            <a:ahLst/>
            <a:cxnLst/>
            <a:rect l="l" t="t" r="r" b="b"/>
            <a:pathLst>
              <a:path w="496638" h="1062327">
                <a:moveTo>
                  <a:pt x="0" y="0"/>
                </a:moveTo>
                <a:lnTo>
                  <a:pt x="496638" y="0"/>
                </a:lnTo>
                <a:lnTo>
                  <a:pt x="496638" y="1062327"/>
                </a:lnTo>
                <a:lnTo>
                  <a:pt x="0" y="1062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K"/>
          </a:p>
        </p:txBody>
      </p:sp>
      <p:sp>
        <p:nvSpPr>
          <p:cNvPr id="14" name="Freeform 14"/>
          <p:cNvSpPr/>
          <p:nvPr/>
        </p:nvSpPr>
        <p:spPr>
          <a:xfrm rot="120985" flipH="1">
            <a:off x="4070288" y="169736"/>
            <a:ext cx="344014" cy="993543"/>
          </a:xfrm>
          <a:custGeom>
            <a:avLst/>
            <a:gdLst/>
            <a:ahLst/>
            <a:cxnLst/>
            <a:rect l="l" t="t" r="r" b="b"/>
            <a:pathLst>
              <a:path w="344014" h="993543">
                <a:moveTo>
                  <a:pt x="344015" y="0"/>
                </a:moveTo>
                <a:lnTo>
                  <a:pt x="0" y="0"/>
                </a:lnTo>
                <a:lnTo>
                  <a:pt x="0" y="993543"/>
                </a:lnTo>
                <a:lnTo>
                  <a:pt x="344015" y="993543"/>
                </a:lnTo>
                <a:lnTo>
                  <a:pt x="34401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K"/>
          </a:p>
        </p:txBody>
      </p:sp>
      <p:sp>
        <p:nvSpPr>
          <p:cNvPr id="15" name="Freeform 15"/>
          <p:cNvSpPr/>
          <p:nvPr/>
        </p:nvSpPr>
        <p:spPr>
          <a:xfrm rot="1511013">
            <a:off x="4652668" y="189966"/>
            <a:ext cx="344014" cy="993543"/>
          </a:xfrm>
          <a:custGeom>
            <a:avLst/>
            <a:gdLst/>
            <a:ahLst/>
            <a:cxnLst/>
            <a:rect l="l" t="t" r="r" b="b"/>
            <a:pathLst>
              <a:path w="344014" h="993543">
                <a:moveTo>
                  <a:pt x="0" y="0"/>
                </a:moveTo>
                <a:lnTo>
                  <a:pt x="344014" y="0"/>
                </a:lnTo>
                <a:lnTo>
                  <a:pt x="344014" y="993543"/>
                </a:lnTo>
                <a:lnTo>
                  <a:pt x="0" y="9935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PK"/>
          </a:p>
        </p:txBody>
      </p:sp>
      <p:sp>
        <p:nvSpPr>
          <p:cNvPr id="16" name="Freeform 16"/>
          <p:cNvSpPr/>
          <p:nvPr/>
        </p:nvSpPr>
        <p:spPr>
          <a:xfrm rot="1707036">
            <a:off x="4264742" y="218142"/>
            <a:ext cx="496638" cy="1062327"/>
          </a:xfrm>
          <a:custGeom>
            <a:avLst/>
            <a:gdLst/>
            <a:ahLst/>
            <a:cxnLst/>
            <a:rect l="l" t="t" r="r" b="b"/>
            <a:pathLst>
              <a:path w="496638" h="1062327">
                <a:moveTo>
                  <a:pt x="0" y="0"/>
                </a:moveTo>
                <a:lnTo>
                  <a:pt x="496638" y="0"/>
                </a:lnTo>
                <a:lnTo>
                  <a:pt x="496638" y="1062326"/>
                </a:lnTo>
                <a:lnTo>
                  <a:pt x="0" y="10623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PK"/>
          </a:p>
        </p:txBody>
      </p:sp>
      <p:sp>
        <p:nvSpPr>
          <p:cNvPr id="17" name="Freeform 17"/>
          <p:cNvSpPr/>
          <p:nvPr/>
        </p:nvSpPr>
        <p:spPr>
          <a:xfrm>
            <a:off x="3847021" y="42005"/>
            <a:ext cx="395274" cy="845506"/>
          </a:xfrm>
          <a:custGeom>
            <a:avLst/>
            <a:gdLst/>
            <a:ahLst/>
            <a:cxnLst/>
            <a:rect l="l" t="t" r="r" b="b"/>
            <a:pathLst>
              <a:path w="395274" h="845506">
                <a:moveTo>
                  <a:pt x="0" y="0"/>
                </a:moveTo>
                <a:lnTo>
                  <a:pt x="395275" y="0"/>
                </a:lnTo>
                <a:lnTo>
                  <a:pt x="395275" y="845506"/>
                </a:lnTo>
                <a:lnTo>
                  <a:pt x="0" y="8455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PK"/>
          </a:p>
        </p:txBody>
      </p:sp>
      <p:sp>
        <p:nvSpPr>
          <p:cNvPr id="18" name="Freeform 18"/>
          <p:cNvSpPr/>
          <p:nvPr/>
        </p:nvSpPr>
        <p:spPr>
          <a:xfrm rot="60000">
            <a:off x="1622016" y="817612"/>
            <a:ext cx="4700196" cy="700807"/>
          </a:xfrm>
          <a:custGeom>
            <a:avLst/>
            <a:gdLst/>
            <a:ahLst/>
            <a:cxnLst/>
            <a:rect l="l" t="t" r="r" b="b"/>
            <a:pathLst>
              <a:path w="2024794" h="639497">
                <a:moveTo>
                  <a:pt x="0" y="0"/>
                </a:moveTo>
                <a:lnTo>
                  <a:pt x="2024794" y="0"/>
                </a:lnTo>
                <a:lnTo>
                  <a:pt x="2024794" y="639497"/>
                </a:lnTo>
                <a:lnTo>
                  <a:pt x="0" y="6394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PK"/>
          </a:p>
        </p:txBody>
      </p:sp>
      <p:sp>
        <p:nvSpPr>
          <p:cNvPr id="19" name="Freeform 19"/>
          <p:cNvSpPr/>
          <p:nvPr/>
        </p:nvSpPr>
        <p:spPr>
          <a:xfrm>
            <a:off x="3043080" y="2972675"/>
            <a:ext cx="1844735" cy="87625"/>
          </a:xfrm>
          <a:custGeom>
            <a:avLst/>
            <a:gdLst/>
            <a:ahLst/>
            <a:cxnLst/>
            <a:rect l="l" t="t" r="r" b="b"/>
            <a:pathLst>
              <a:path w="1844735" h="87625">
                <a:moveTo>
                  <a:pt x="0" y="0"/>
                </a:moveTo>
                <a:lnTo>
                  <a:pt x="1844735" y="0"/>
                </a:lnTo>
                <a:lnTo>
                  <a:pt x="1844735" y="87625"/>
                </a:lnTo>
                <a:lnTo>
                  <a:pt x="0" y="876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PK"/>
          </a:p>
        </p:txBody>
      </p:sp>
      <p:sp>
        <p:nvSpPr>
          <p:cNvPr id="20" name="Freeform 20"/>
          <p:cNvSpPr/>
          <p:nvPr/>
        </p:nvSpPr>
        <p:spPr>
          <a:xfrm>
            <a:off x="6651437" y="7370359"/>
            <a:ext cx="1206476" cy="2286376"/>
          </a:xfrm>
          <a:custGeom>
            <a:avLst/>
            <a:gdLst/>
            <a:ahLst/>
            <a:cxnLst/>
            <a:rect l="l" t="t" r="r" b="b"/>
            <a:pathLst>
              <a:path w="1206476" h="2286376">
                <a:moveTo>
                  <a:pt x="0" y="0"/>
                </a:moveTo>
                <a:lnTo>
                  <a:pt x="1206477" y="0"/>
                </a:lnTo>
                <a:lnTo>
                  <a:pt x="1206477" y="2286377"/>
                </a:lnTo>
                <a:lnTo>
                  <a:pt x="0" y="228637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PK"/>
          </a:p>
        </p:txBody>
      </p:sp>
      <p:sp>
        <p:nvSpPr>
          <p:cNvPr id="22" name="TextBox 22"/>
          <p:cNvSpPr txBox="1"/>
          <p:nvPr/>
        </p:nvSpPr>
        <p:spPr>
          <a:xfrm>
            <a:off x="1334722" y="905912"/>
            <a:ext cx="5411354" cy="1231106"/>
          </a:xfrm>
          <a:prstGeom prst="rect">
            <a:avLst/>
          </a:prstGeom>
        </p:spPr>
        <p:txBody>
          <a:bodyPr lIns="0" tIns="0" rIns="0" bIns="0" rtlCol="0" anchor="t">
            <a:spAutoFit/>
          </a:bodyPr>
          <a:lstStyle/>
          <a:p>
            <a:pPr algn="ctr"/>
            <a:r>
              <a:rPr lang="en-US" sz="3200" spc="380" dirty="0">
                <a:solidFill>
                  <a:schemeClr val="bg1"/>
                </a:solidFill>
                <a:latin typeface="Handy Casual"/>
              </a:rPr>
              <a:t>Environment Promotion </a:t>
            </a:r>
            <a:r>
              <a:rPr lang="en-US" sz="3200" spc="380" dirty="0">
                <a:solidFill>
                  <a:srgbClr val="603813"/>
                </a:solidFill>
                <a:latin typeface="Handy Casual"/>
              </a:rPr>
              <a:t>Activities</a:t>
            </a:r>
          </a:p>
          <a:p>
            <a:pPr algn="ctr"/>
            <a:r>
              <a:rPr lang="en-US" sz="1600" spc="380" dirty="0">
                <a:solidFill>
                  <a:srgbClr val="603813"/>
                </a:solidFill>
                <a:latin typeface="Handy Casual"/>
              </a:rPr>
              <a:t>at AIOU</a:t>
            </a:r>
          </a:p>
        </p:txBody>
      </p:sp>
      <p:sp>
        <p:nvSpPr>
          <p:cNvPr id="25" name="Freeform 25"/>
          <p:cNvSpPr/>
          <p:nvPr/>
        </p:nvSpPr>
        <p:spPr>
          <a:xfrm rot="743687" flipH="1">
            <a:off x="-465044" y="856456"/>
            <a:ext cx="1263224" cy="2393919"/>
          </a:xfrm>
          <a:custGeom>
            <a:avLst/>
            <a:gdLst/>
            <a:ahLst/>
            <a:cxnLst/>
            <a:rect l="l" t="t" r="r" b="b"/>
            <a:pathLst>
              <a:path w="1263224" h="2393919">
                <a:moveTo>
                  <a:pt x="1263224" y="0"/>
                </a:moveTo>
                <a:lnTo>
                  <a:pt x="0" y="0"/>
                </a:lnTo>
                <a:lnTo>
                  <a:pt x="0" y="2393918"/>
                </a:lnTo>
                <a:lnTo>
                  <a:pt x="1263224" y="2393918"/>
                </a:lnTo>
                <a:lnTo>
                  <a:pt x="1263224"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PK"/>
          </a:p>
        </p:txBody>
      </p:sp>
      <p:grpSp>
        <p:nvGrpSpPr>
          <p:cNvPr id="24" name="Group 23">
            <a:extLst>
              <a:ext uri="{FF2B5EF4-FFF2-40B4-BE49-F238E27FC236}">
                <a16:creationId xmlns:a16="http://schemas.microsoft.com/office/drawing/2014/main" id="{DB862EEA-932C-2874-9352-546C6D53FEA1}"/>
              </a:ext>
            </a:extLst>
          </p:cNvPr>
          <p:cNvGrpSpPr/>
          <p:nvPr/>
        </p:nvGrpSpPr>
        <p:grpSpPr>
          <a:xfrm>
            <a:off x="2797095" y="3889842"/>
            <a:ext cx="2623167" cy="2836211"/>
            <a:chOff x="1363440" y="3032810"/>
            <a:chExt cx="5045521" cy="6152352"/>
          </a:xfrm>
        </p:grpSpPr>
        <p:sp>
          <p:nvSpPr>
            <p:cNvPr id="6" name="Freeform 6"/>
            <p:cNvSpPr/>
            <p:nvPr/>
          </p:nvSpPr>
          <p:spPr>
            <a:xfrm>
              <a:off x="1490023" y="3032810"/>
              <a:ext cx="1774263" cy="3330527"/>
            </a:xfrm>
            <a:custGeom>
              <a:avLst/>
              <a:gdLst/>
              <a:ahLst/>
              <a:cxnLst/>
              <a:rect l="l" t="t" r="r" b="b"/>
              <a:pathLst>
                <a:path w="1774263" h="3330527">
                  <a:moveTo>
                    <a:pt x="0" y="0"/>
                  </a:moveTo>
                  <a:lnTo>
                    <a:pt x="1774262" y="0"/>
                  </a:lnTo>
                  <a:lnTo>
                    <a:pt x="1774262" y="3330527"/>
                  </a:lnTo>
                  <a:lnTo>
                    <a:pt x="0" y="333052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PK"/>
            </a:p>
          </p:txBody>
        </p:sp>
        <p:sp>
          <p:nvSpPr>
            <p:cNvPr id="7" name="Freeform 7"/>
            <p:cNvSpPr/>
            <p:nvPr/>
          </p:nvSpPr>
          <p:spPr>
            <a:xfrm>
              <a:off x="2518196" y="3946192"/>
              <a:ext cx="1787594" cy="2567461"/>
            </a:xfrm>
            <a:custGeom>
              <a:avLst/>
              <a:gdLst/>
              <a:ahLst/>
              <a:cxnLst/>
              <a:rect l="l" t="t" r="r" b="b"/>
              <a:pathLst>
                <a:path w="1787594" h="2567461">
                  <a:moveTo>
                    <a:pt x="0" y="0"/>
                  </a:moveTo>
                  <a:lnTo>
                    <a:pt x="1787595" y="0"/>
                  </a:lnTo>
                  <a:lnTo>
                    <a:pt x="1787595" y="2567461"/>
                  </a:lnTo>
                  <a:lnTo>
                    <a:pt x="0" y="256746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PK"/>
            </a:p>
          </p:txBody>
        </p:sp>
        <p:sp>
          <p:nvSpPr>
            <p:cNvPr id="8" name="Freeform 8"/>
            <p:cNvSpPr/>
            <p:nvPr/>
          </p:nvSpPr>
          <p:spPr>
            <a:xfrm>
              <a:off x="1363440" y="6328136"/>
              <a:ext cx="5045521" cy="2857026"/>
            </a:xfrm>
            <a:custGeom>
              <a:avLst/>
              <a:gdLst/>
              <a:ahLst/>
              <a:cxnLst/>
              <a:rect l="l" t="t" r="r" b="b"/>
              <a:pathLst>
                <a:path w="5045521" h="2857026">
                  <a:moveTo>
                    <a:pt x="0" y="0"/>
                  </a:moveTo>
                  <a:lnTo>
                    <a:pt x="5045520" y="0"/>
                  </a:lnTo>
                  <a:lnTo>
                    <a:pt x="5045520" y="2857026"/>
                  </a:lnTo>
                  <a:lnTo>
                    <a:pt x="0" y="285702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PK"/>
            </a:p>
          </p:txBody>
        </p:sp>
        <p:sp>
          <p:nvSpPr>
            <p:cNvPr id="9" name="Freeform 9"/>
            <p:cNvSpPr/>
            <p:nvPr/>
          </p:nvSpPr>
          <p:spPr>
            <a:xfrm>
              <a:off x="3861771" y="4559439"/>
              <a:ext cx="2106742" cy="1803898"/>
            </a:xfrm>
            <a:custGeom>
              <a:avLst/>
              <a:gdLst/>
              <a:ahLst/>
              <a:cxnLst/>
              <a:rect l="l" t="t" r="r" b="b"/>
              <a:pathLst>
                <a:path w="2106742" h="1803898">
                  <a:moveTo>
                    <a:pt x="0" y="0"/>
                  </a:moveTo>
                  <a:lnTo>
                    <a:pt x="2106741" y="0"/>
                  </a:lnTo>
                  <a:lnTo>
                    <a:pt x="2106741" y="1803898"/>
                  </a:lnTo>
                  <a:lnTo>
                    <a:pt x="0" y="180389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PK"/>
            </a:p>
          </p:txBody>
        </p:sp>
        <p:sp>
          <p:nvSpPr>
            <p:cNvPr id="10" name="Freeform 10"/>
            <p:cNvSpPr/>
            <p:nvPr/>
          </p:nvSpPr>
          <p:spPr>
            <a:xfrm>
              <a:off x="4029737" y="4050124"/>
              <a:ext cx="352798" cy="250045"/>
            </a:xfrm>
            <a:custGeom>
              <a:avLst/>
              <a:gdLst/>
              <a:ahLst/>
              <a:cxnLst/>
              <a:rect l="l" t="t" r="r" b="b"/>
              <a:pathLst>
                <a:path w="352798" h="250045">
                  <a:moveTo>
                    <a:pt x="0" y="0"/>
                  </a:moveTo>
                  <a:lnTo>
                    <a:pt x="352797" y="0"/>
                  </a:lnTo>
                  <a:lnTo>
                    <a:pt x="352797" y="250045"/>
                  </a:lnTo>
                  <a:lnTo>
                    <a:pt x="0" y="25004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PK"/>
            </a:p>
          </p:txBody>
        </p:sp>
        <p:sp>
          <p:nvSpPr>
            <p:cNvPr id="11" name="Freeform 11"/>
            <p:cNvSpPr/>
            <p:nvPr/>
          </p:nvSpPr>
          <p:spPr>
            <a:xfrm>
              <a:off x="3592453" y="3677958"/>
              <a:ext cx="339445" cy="240582"/>
            </a:xfrm>
            <a:custGeom>
              <a:avLst/>
              <a:gdLst/>
              <a:ahLst/>
              <a:cxnLst/>
              <a:rect l="l" t="t" r="r" b="b"/>
              <a:pathLst>
                <a:path w="339445" h="240582">
                  <a:moveTo>
                    <a:pt x="0" y="0"/>
                  </a:moveTo>
                  <a:lnTo>
                    <a:pt x="339445" y="0"/>
                  </a:lnTo>
                  <a:lnTo>
                    <a:pt x="339445" y="240582"/>
                  </a:lnTo>
                  <a:lnTo>
                    <a:pt x="0" y="24058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PK"/>
            </a:p>
          </p:txBody>
        </p:sp>
      </p:grpSp>
      <p:pic>
        <p:nvPicPr>
          <p:cNvPr id="21" name="Picture 20">
            <a:extLst>
              <a:ext uri="{FF2B5EF4-FFF2-40B4-BE49-F238E27FC236}">
                <a16:creationId xmlns:a16="http://schemas.microsoft.com/office/drawing/2014/main" id="{2FE89EF6-D3C0-022D-999E-33854658DBE1}"/>
              </a:ext>
            </a:extLst>
          </p:cNvPr>
          <p:cNvPicPr>
            <a:picLocks noChangeAspect="1"/>
          </p:cNvPicPr>
          <p:nvPr/>
        </p:nvPicPr>
        <p:blipFill rotWithShape="1">
          <a:blip r:embed="rId35">
            <a:extLst>
              <a:ext uri="{28A0092B-C50C-407E-A947-70E740481C1C}">
                <a14:useLocalDpi xmlns:a14="http://schemas.microsoft.com/office/drawing/2010/main" val="0"/>
              </a:ext>
            </a:extLst>
          </a:blip>
          <a:srcRect l="21594" t="915" b="915"/>
          <a:stretch/>
        </p:blipFill>
        <p:spPr>
          <a:xfrm>
            <a:off x="30285" y="4068423"/>
            <a:ext cx="3017501" cy="2708881"/>
          </a:xfrm>
          <a:prstGeom prst="ellipse">
            <a:avLst/>
          </a:prstGeom>
          <a:ln>
            <a:noFill/>
          </a:ln>
          <a:effectLst>
            <a:softEdge rad="112500"/>
          </a:effectLst>
        </p:spPr>
      </p:pic>
      <p:pic>
        <p:nvPicPr>
          <p:cNvPr id="23" name="Picture 22">
            <a:extLst>
              <a:ext uri="{FF2B5EF4-FFF2-40B4-BE49-F238E27FC236}">
                <a16:creationId xmlns:a16="http://schemas.microsoft.com/office/drawing/2014/main" id="{9AC25C7B-3B43-98E6-80E6-216BABC16A22}"/>
              </a:ext>
            </a:extLst>
          </p:cNvPr>
          <p:cNvPicPr>
            <a:picLocks noChangeAspect="1"/>
          </p:cNvPicPr>
          <p:nvPr/>
        </p:nvPicPr>
        <p:blipFill>
          <a:blip r:embed="rId36" cstate="print">
            <a:extLst>
              <a:ext uri="{28A0092B-C50C-407E-A947-70E740481C1C}">
                <a14:useLocalDpi xmlns:a14="http://schemas.microsoft.com/office/drawing/2010/main" val="0"/>
              </a:ext>
            </a:extLst>
          </a:blip>
          <a:srcRect l="10236" r="10236"/>
          <a:stretch/>
        </p:blipFill>
        <p:spPr>
          <a:xfrm>
            <a:off x="3420697" y="7103862"/>
            <a:ext cx="3440629" cy="2387375"/>
          </a:xfrm>
          <a:prstGeom prst="ellipse">
            <a:avLst/>
          </a:prstGeom>
          <a:ln>
            <a:noFill/>
          </a:ln>
          <a:effectLst>
            <a:softEdge rad="112500"/>
          </a:effectLst>
        </p:spPr>
      </p:pic>
      <p:pic>
        <p:nvPicPr>
          <p:cNvPr id="26" name="Picture 25">
            <a:extLst>
              <a:ext uri="{FF2B5EF4-FFF2-40B4-BE49-F238E27FC236}">
                <a16:creationId xmlns:a16="http://schemas.microsoft.com/office/drawing/2014/main" id="{A8AEC68C-D465-3BEC-EB59-8B1CDBCBEC87}"/>
              </a:ext>
            </a:extLst>
          </p:cNvPr>
          <p:cNvPicPr>
            <a:picLocks noChangeAspect="1"/>
          </p:cNvPicPr>
          <p:nvPr/>
        </p:nvPicPr>
        <p:blipFill rotWithShape="1">
          <a:blip r:embed="rId37">
            <a:extLst>
              <a:ext uri="{28A0092B-C50C-407E-A947-70E740481C1C}">
                <a14:useLocalDpi xmlns:a14="http://schemas.microsoft.com/office/drawing/2010/main" val="0"/>
              </a:ext>
            </a:extLst>
          </a:blip>
          <a:srcRect t="7843" b="3792"/>
          <a:stretch/>
        </p:blipFill>
        <p:spPr>
          <a:xfrm>
            <a:off x="5202445" y="4212892"/>
            <a:ext cx="2602829" cy="3205058"/>
          </a:xfrm>
          <a:prstGeom prst="ellipse">
            <a:avLst/>
          </a:prstGeom>
          <a:ln>
            <a:noFill/>
          </a:ln>
          <a:effectLst>
            <a:softEdge rad="112500"/>
          </a:effectLst>
        </p:spPr>
      </p:pic>
      <p:pic>
        <p:nvPicPr>
          <p:cNvPr id="30" name="Picture 29">
            <a:extLst>
              <a:ext uri="{FF2B5EF4-FFF2-40B4-BE49-F238E27FC236}">
                <a16:creationId xmlns:a16="http://schemas.microsoft.com/office/drawing/2014/main" id="{756D46B4-23F9-0F4A-69C3-7B464F3C08CD}"/>
              </a:ext>
            </a:extLst>
          </p:cNvPr>
          <p:cNvPicPr>
            <a:picLocks noChangeAspect="1"/>
          </p:cNvPicPr>
          <p:nvPr/>
        </p:nvPicPr>
        <p:blipFill>
          <a:blip r:embed="rId38">
            <a:extLst>
              <a:ext uri="{28A0092B-C50C-407E-A947-70E740481C1C}">
                <a14:useLocalDpi xmlns:a14="http://schemas.microsoft.com/office/drawing/2010/main" val="0"/>
              </a:ext>
            </a:extLst>
          </a:blip>
          <a:srcRect l="4730" r="4730"/>
          <a:stretch/>
        </p:blipFill>
        <p:spPr>
          <a:xfrm>
            <a:off x="4291176" y="1931445"/>
            <a:ext cx="3356555" cy="2329038"/>
          </a:xfrm>
          <a:prstGeom prst="ellipse">
            <a:avLst/>
          </a:prstGeom>
          <a:ln>
            <a:noFill/>
          </a:ln>
          <a:effectLst>
            <a:softEdge rad="112500"/>
          </a:effectLst>
        </p:spPr>
      </p:pic>
      <p:pic>
        <p:nvPicPr>
          <p:cNvPr id="31" name="Picture 30">
            <a:extLst>
              <a:ext uri="{FF2B5EF4-FFF2-40B4-BE49-F238E27FC236}">
                <a16:creationId xmlns:a16="http://schemas.microsoft.com/office/drawing/2014/main" id="{A2B089CF-ECF0-2234-6704-118D2D25166C}"/>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496" b="6"/>
          <a:stretch/>
        </p:blipFill>
        <p:spPr>
          <a:xfrm>
            <a:off x="735083" y="6824415"/>
            <a:ext cx="2623168" cy="2669868"/>
          </a:xfrm>
          <a:prstGeom prst="ellipse">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Freeform 2"/>
          <p:cNvSpPr/>
          <p:nvPr/>
        </p:nvSpPr>
        <p:spPr>
          <a:xfrm>
            <a:off x="0" y="3236656"/>
            <a:ext cx="4191000" cy="4794761"/>
          </a:xfrm>
          <a:custGeom>
            <a:avLst/>
            <a:gdLst/>
            <a:ahLst/>
            <a:cxnLst/>
            <a:rect l="l" t="t" r="r" b="b"/>
            <a:pathLst>
              <a:path w="4975244" h="5896585">
                <a:moveTo>
                  <a:pt x="0" y="0"/>
                </a:moveTo>
                <a:lnTo>
                  <a:pt x="4975244" y="0"/>
                </a:lnTo>
                <a:lnTo>
                  <a:pt x="4975244" y="5896585"/>
                </a:lnTo>
                <a:lnTo>
                  <a:pt x="0" y="589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5234671" y="7121778"/>
            <a:ext cx="852745" cy="1224568"/>
          </a:xfrm>
          <a:custGeom>
            <a:avLst/>
            <a:gdLst/>
            <a:ahLst/>
            <a:cxnLst/>
            <a:rect l="l" t="t" r="r" b="b"/>
            <a:pathLst>
              <a:path w="852745" h="1224568">
                <a:moveTo>
                  <a:pt x="0" y="0"/>
                </a:moveTo>
                <a:lnTo>
                  <a:pt x="852745" y="0"/>
                </a:lnTo>
                <a:lnTo>
                  <a:pt x="852745" y="1224568"/>
                </a:lnTo>
                <a:lnTo>
                  <a:pt x="0" y="122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4" name="Freeform 4"/>
          <p:cNvSpPr/>
          <p:nvPr/>
        </p:nvSpPr>
        <p:spPr>
          <a:xfrm>
            <a:off x="-213378" y="8346346"/>
            <a:ext cx="1179087" cy="1182042"/>
          </a:xfrm>
          <a:custGeom>
            <a:avLst/>
            <a:gdLst/>
            <a:ahLst/>
            <a:cxnLst/>
            <a:rect l="l" t="t" r="r" b="b"/>
            <a:pathLst>
              <a:path w="1179087" h="1182042">
                <a:moveTo>
                  <a:pt x="0" y="0"/>
                </a:moveTo>
                <a:lnTo>
                  <a:pt x="1179087" y="0"/>
                </a:lnTo>
                <a:lnTo>
                  <a:pt x="1179087" y="1182042"/>
                </a:lnTo>
                <a:lnTo>
                  <a:pt x="0" y="11820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5" name="Freeform 5"/>
          <p:cNvSpPr/>
          <p:nvPr/>
        </p:nvSpPr>
        <p:spPr>
          <a:xfrm flipH="1">
            <a:off x="-457200" y="8726567"/>
            <a:ext cx="2845818" cy="2155707"/>
          </a:xfrm>
          <a:custGeom>
            <a:avLst/>
            <a:gdLst/>
            <a:ahLst/>
            <a:cxnLst/>
            <a:rect l="l" t="t" r="r" b="b"/>
            <a:pathLst>
              <a:path w="2845818" h="2155707">
                <a:moveTo>
                  <a:pt x="2845818" y="0"/>
                </a:moveTo>
                <a:lnTo>
                  <a:pt x="0" y="0"/>
                </a:lnTo>
                <a:lnTo>
                  <a:pt x="0" y="2155707"/>
                </a:lnTo>
                <a:lnTo>
                  <a:pt x="2845818" y="2155707"/>
                </a:lnTo>
                <a:lnTo>
                  <a:pt x="284581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7" name="Freeform 7"/>
          <p:cNvSpPr/>
          <p:nvPr/>
        </p:nvSpPr>
        <p:spPr>
          <a:xfrm>
            <a:off x="965709" y="8660564"/>
            <a:ext cx="644766" cy="738080"/>
          </a:xfrm>
          <a:custGeom>
            <a:avLst/>
            <a:gdLst/>
            <a:ahLst/>
            <a:cxnLst/>
            <a:rect l="l" t="t" r="r" b="b"/>
            <a:pathLst>
              <a:path w="589544" h="591021">
                <a:moveTo>
                  <a:pt x="0" y="0"/>
                </a:moveTo>
                <a:lnTo>
                  <a:pt x="589544" y="0"/>
                </a:lnTo>
                <a:lnTo>
                  <a:pt x="589544" y="591022"/>
                </a:lnTo>
                <a:lnTo>
                  <a:pt x="0" y="5910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8" name="Freeform 8"/>
          <p:cNvSpPr/>
          <p:nvPr/>
        </p:nvSpPr>
        <p:spPr>
          <a:xfrm>
            <a:off x="5986484" y="8741964"/>
            <a:ext cx="1848720" cy="1300827"/>
          </a:xfrm>
          <a:custGeom>
            <a:avLst/>
            <a:gdLst/>
            <a:ahLst/>
            <a:cxnLst/>
            <a:rect l="l" t="t" r="r" b="b"/>
            <a:pathLst>
              <a:path w="1848720" h="1300827">
                <a:moveTo>
                  <a:pt x="0" y="0"/>
                </a:moveTo>
                <a:lnTo>
                  <a:pt x="1848720" y="0"/>
                </a:lnTo>
                <a:lnTo>
                  <a:pt x="1848720" y="1300827"/>
                </a:lnTo>
                <a:lnTo>
                  <a:pt x="0" y="13008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K"/>
          </a:p>
        </p:txBody>
      </p:sp>
      <p:sp>
        <p:nvSpPr>
          <p:cNvPr id="9" name="TextBox 9"/>
          <p:cNvSpPr txBox="1"/>
          <p:nvPr/>
        </p:nvSpPr>
        <p:spPr>
          <a:xfrm>
            <a:off x="-177092" y="332283"/>
            <a:ext cx="4975244" cy="755463"/>
          </a:xfrm>
          <a:prstGeom prst="rect">
            <a:avLst/>
          </a:prstGeom>
        </p:spPr>
        <p:txBody>
          <a:bodyPr lIns="0" tIns="0" rIns="0" bIns="0" rtlCol="0" anchor="t">
            <a:spAutoFit/>
          </a:bodyPr>
          <a:lstStyle/>
          <a:p>
            <a:pPr algn="ctr">
              <a:lnSpc>
                <a:spcPts val="6587"/>
              </a:lnSpc>
            </a:pPr>
            <a:r>
              <a:rPr lang="en-US" sz="4705" b="1"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latin typeface="Poetsen"/>
              </a:rPr>
              <a:t>SAVE WATER</a:t>
            </a:r>
          </a:p>
        </p:txBody>
      </p:sp>
      <p:sp>
        <p:nvSpPr>
          <p:cNvPr id="10" name="TextBox 10"/>
          <p:cNvSpPr txBox="1"/>
          <p:nvPr/>
        </p:nvSpPr>
        <p:spPr>
          <a:xfrm>
            <a:off x="965709" y="1338845"/>
            <a:ext cx="4975244" cy="688137"/>
          </a:xfrm>
          <a:prstGeom prst="rect">
            <a:avLst/>
          </a:prstGeom>
        </p:spPr>
        <p:txBody>
          <a:bodyPr lIns="0" tIns="0" rIns="0" bIns="0" rtlCol="0" anchor="t">
            <a:spAutoFit/>
          </a:bodyPr>
          <a:lstStyle/>
          <a:p>
            <a:pPr algn="ctr">
              <a:lnSpc>
                <a:spcPts val="5928"/>
              </a:lnSpc>
            </a:pPr>
            <a:r>
              <a:rPr lang="en-US" sz="4705" b="1" dirty="0">
                <a:ln w="9525">
                  <a:solidFill>
                    <a:schemeClr val="bg1"/>
                  </a:solidFill>
                  <a:prstDash val="solid"/>
                </a:ln>
                <a:solidFill>
                  <a:schemeClr val="tx2">
                    <a:lumMod val="40000"/>
                    <a:lumOff val="60000"/>
                  </a:schemeClr>
                </a:solidFill>
                <a:effectLst>
                  <a:outerShdw blurRad="12700" dist="38100" dir="2700000" algn="tl" rotWithShape="0">
                    <a:schemeClr val="bg1">
                      <a:lumMod val="50000"/>
                    </a:schemeClr>
                  </a:outerShdw>
                </a:effectLst>
                <a:latin typeface="Poetsen"/>
              </a:rPr>
              <a:t>SAVE LIVES</a:t>
            </a:r>
          </a:p>
        </p:txBody>
      </p:sp>
      <p:sp>
        <p:nvSpPr>
          <p:cNvPr id="14" name="TextBox 13">
            <a:extLst>
              <a:ext uri="{FF2B5EF4-FFF2-40B4-BE49-F238E27FC236}">
                <a16:creationId xmlns:a16="http://schemas.microsoft.com/office/drawing/2014/main" id="{E7B7DF98-E705-84A0-D415-5E9AACC9528F}"/>
              </a:ext>
            </a:extLst>
          </p:cNvPr>
          <p:cNvSpPr txBox="1"/>
          <p:nvPr/>
        </p:nvSpPr>
        <p:spPr>
          <a:xfrm>
            <a:off x="4143798" y="3069489"/>
            <a:ext cx="3426522" cy="3783728"/>
          </a:xfrm>
          <a:prstGeom prst="rect">
            <a:avLst/>
          </a:prstGeom>
          <a:noFill/>
        </p:spPr>
        <p:txBody>
          <a:bodyPr wrap="square" rtlCol="0">
            <a:spAutoFit/>
          </a:bodyPr>
          <a:lstStyle/>
          <a:p>
            <a:pPr>
              <a:lnSpc>
                <a:spcPct val="107000"/>
              </a:lnSpc>
              <a:spcBef>
                <a:spcPts val="1200"/>
              </a:spcBef>
              <a:spcAft>
                <a:spcPts val="1200"/>
              </a:spcAft>
            </a:pPr>
            <a:r>
              <a:rPr lang="en-US" sz="2400" b="1" kern="100" dirty="0">
                <a:solidFill>
                  <a:schemeClr val="bg1"/>
                </a:solidFill>
                <a:latin typeface="Bahnschrift Light" panose="020B0502040204020203" pitchFamily="34" charset="0"/>
                <a:ea typeface="Times New Roman" panose="02020603050405020304" pitchFamily="18" charset="0"/>
                <a:cs typeface="Times New Roman" panose="02020603050405020304" pitchFamily="18" charset="0"/>
              </a:rPr>
              <a:t>       </a:t>
            </a:r>
            <a:r>
              <a:rPr lang="en-US" sz="2400" b="1" kern="100" dirty="0">
                <a:solidFill>
                  <a:schemeClr val="bg1"/>
                </a:solidFill>
                <a:effectLst/>
                <a:latin typeface="Bahnschrift Light" panose="020B0502040204020203" pitchFamily="34" charset="0"/>
                <a:ea typeface="Times New Roman" panose="02020603050405020304" pitchFamily="18" charset="0"/>
                <a:cs typeface="Times New Roman" panose="02020603050405020304" pitchFamily="18" charset="0"/>
              </a:rPr>
              <a:t>Water Recycling</a:t>
            </a:r>
            <a:endParaRPr lang="en-PK" sz="2400" b="1" kern="100" dirty="0">
              <a:solidFill>
                <a:schemeClr val="bg1"/>
              </a:solidFill>
              <a:effectLst/>
              <a:latin typeface="Bahnschrift Light" panose="020B0502040204020203"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Wingdings" panose="05000000000000000000" pitchFamily="2" charset="2"/>
              <a:buChar char="Ø"/>
              <a:tabLst>
                <a:tab pos="457200" algn="l"/>
              </a:tabLst>
            </a:pPr>
            <a:r>
              <a:rPr lang="en-US" sz="1800" kern="100" dirty="0">
                <a:solidFill>
                  <a:schemeClr val="bg1"/>
                </a:solidFill>
                <a:effectLst/>
                <a:latin typeface="Bahnschrift Light" panose="020B0502040204020203" pitchFamily="34" charset="0"/>
                <a:ea typeface="Calibri" panose="020F0502020204030204" pitchFamily="34" charset="0"/>
                <a:cs typeface="Arial" panose="020B0604020202020204" pitchFamily="34" charset="0"/>
              </a:rPr>
              <a:t>Installing water recycling systems will allow campus water to be treated and reused.</a:t>
            </a:r>
            <a:endParaRPr lang="en-PK" sz="1800" kern="100" dirty="0">
              <a:solidFill>
                <a:schemeClr val="bg1"/>
              </a:solidFill>
              <a:effectLst/>
              <a:latin typeface="Bahnschrift Light" panose="020B0502040204020203"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Wingdings" panose="05000000000000000000" pitchFamily="2" charset="2"/>
              <a:buChar char="Ø"/>
              <a:tabLst>
                <a:tab pos="457200" algn="l"/>
              </a:tabLst>
            </a:pPr>
            <a:r>
              <a:rPr lang="en-US" sz="1800" kern="100" dirty="0">
                <a:solidFill>
                  <a:schemeClr val="bg1"/>
                </a:solidFill>
                <a:effectLst/>
                <a:latin typeface="Bahnschrift Light" panose="020B0502040204020203" pitchFamily="34" charset="0"/>
                <a:ea typeface="Calibri" panose="020F0502020204030204" pitchFamily="34" charset="0"/>
                <a:cs typeface="Arial" panose="020B0604020202020204" pitchFamily="34" charset="0"/>
              </a:rPr>
              <a:t>Examining recycling greywater for uses other than drinking water.</a:t>
            </a:r>
          </a:p>
          <a:p>
            <a:pPr marL="342900" lvl="0" indent="-342900">
              <a:lnSpc>
                <a:spcPct val="107000"/>
              </a:lnSpc>
              <a:spcAft>
                <a:spcPts val="800"/>
              </a:spcAft>
              <a:buSzPts val="1000"/>
              <a:buFont typeface="Wingdings" panose="05000000000000000000" pitchFamily="2" charset="2"/>
              <a:buChar char="Ø"/>
              <a:tabLst>
                <a:tab pos="457200" algn="l"/>
              </a:tabLst>
            </a:pPr>
            <a:r>
              <a:rPr lang="en-US" sz="1800" dirty="0">
                <a:solidFill>
                  <a:schemeClr val="bg1"/>
                </a:solidFill>
                <a:effectLst/>
                <a:latin typeface="Bahnschrift Light" panose="020B0502040204020203" pitchFamily="34" charset="0"/>
                <a:ea typeface="Calibri" panose="020F0502020204030204" pitchFamily="34" charset="0"/>
              </a:rPr>
              <a:t>Informing the public about the value of recycling and water conservation</a:t>
            </a:r>
            <a:endParaRPr lang="en-PK"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151604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143000" y="1143000"/>
            <a:ext cx="10058400" cy="7772400"/>
          </a:xfrm>
          <a:custGeom>
            <a:avLst/>
            <a:gdLst/>
            <a:ahLst/>
            <a:cxnLst/>
            <a:rect l="l" t="t" r="r" b="b"/>
            <a:pathLst>
              <a:path w="10058400" h="7772400">
                <a:moveTo>
                  <a:pt x="0" y="7772400"/>
                </a:moveTo>
                <a:lnTo>
                  <a:pt x="0" y="0"/>
                </a:lnTo>
                <a:lnTo>
                  <a:pt x="10058400" y="0"/>
                </a:lnTo>
                <a:lnTo>
                  <a:pt x="10058400" y="7772400"/>
                </a:lnTo>
                <a:lnTo>
                  <a:pt x="0" y="7772400"/>
                </a:lnTo>
                <a:close/>
              </a:path>
            </a:pathLst>
          </a:custGeom>
          <a:blipFill>
            <a:blip r:embed="rId2"/>
            <a:stretch>
              <a:fillRect l="-17274" t="-1470" r="-23719" b="-2989"/>
            </a:stretch>
          </a:blipFill>
        </p:spPr>
        <p:txBody>
          <a:bodyPr/>
          <a:lstStyle/>
          <a:p>
            <a:endParaRPr lang="en-PK"/>
          </a:p>
        </p:txBody>
      </p:sp>
      <p:sp>
        <p:nvSpPr>
          <p:cNvPr id="3" name="Freeform 3"/>
          <p:cNvSpPr/>
          <p:nvPr/>
        </p:nvSpPr>
        <p:spPr>
          <a:xfrm>
            <a:off x="6411431" y="7737999"/>
            <a:ext cx="862647" cy="1149789"/>
          </a:xfrm>
          <a:custGeom>
            <a:avLst/>
            <a:gdLst/>
            <a:ahLst/>
            <a:cxnLst/>
            <a:rect l="l" t="t" r="r" b="b"/>
            <a:pathLst>
              <a:path w="862647" h="1149789">
                <a:moveTo>
                  <a:pt x="0" y="0"/>
                </a:moveTo>
                <a:lnTo>
                  <a:pt x="862648" y="0"/>
                </a:lnTo>
                <a:lnTo>
                  <a:pt x="862648" y="1149789"/>
                </a:lnTo>
                <a:lnTo>
                  <a:pt x="0" y="1149789"/>
                </a:lnTo>
                <a:lnTo>
                  <a:pt x="0" y="0"/>
                </a:lnTo>
                <a:close/>
              </a:path>
            </a:pathLst>
          </a:custGeom>
          <a:blipFill>
            <a:blip r:embed="rId3"/>
            <a:stretch>
              <a:fillRect/>
            </a:stretch>
          </a:blipFill>
        </p:spPr>
        <p:txBody>
          <a:bodyPr/>
          <a:lstStyle/>
          <a:p>
            <a:endParaRPr lang="en-PK"/>
          </a:p>
        </p:txBody>
      </p:sp>
      <p:sp>
        <p:nvSpPr>
          <p:cNvPr id="4" name="Freeform 4"/>
          <p:cNvSpPr/>
          <p:nvPr/>
        </p:nvSpPr>
        <p:spPr>
          <a:xfrm rot="-9507535" flipV="1">
            <a:off x="4140720" y="8115822"/>
            <a:ext cx="1323793" cy="2433410"/>
          </a:xfrm>
          <a:custGeom>
            <a:avLst/>
            <a:gdLst/>
            <a:ahLst/>
            <a:cxnLst/>
            <a:rect l="l" t="t" r="r" b="b"/>
            <a:pathLst>
              <a:path w="1323793" h="2433410">
                <a:moveTo>
                  <a:pt x="0" y="2433410"/>
                </a:moveTo>
                <a:lnTo>
                  <a:pt x="1323793" y="2433410"/>
                </a:lnTo>
                <a:lnTo>
                  <a:pt x="1323793" y="0"/>
                </a:lnTo>
                <a:lnTo>
                  <a:pt x="0" y="0"/>
                </a:lnTo>
                <a:lnTo>
                  <a:pt x="0" y="2433410"/>
                </a:lnTo>
                <a:close/>
              </a:path>
            </a:pathLst>
          </a:custGeom>
          <a:blipFill>
            <a:blip r:embed="rId4"/>
            <a:stretch>
              <a:fillRect l="-5797" r="-5797"/>
            </a:stretch>
          </a:blipFill>
        </p:spPr>
        <p:txBody>
          <a:bodyPr/>
          <a:lstStyle/>
          <a:p>
            <a:endParaRPr lang="en-PK"/>
          </a:p>
        </p:txBody>
      </p:sp>
      <p:sp>
        <p:nvSpPr>
          <p:cNvPr id="5" name="Freeform 5"/>
          <p:cNvSpPr/>
          <p:nvPr/>
        </p:nvSpPr>
        <p:spPr>
          <a:xfrm rot="-3470476">
            <a:off x="-96808" y="8206601"/>
            <a:ext cx="1727118" cy="2418002"/>
          </a:xfrm>
          <a:custGeom>
            <a:avLst/>
            <a:gdLst/>
            <a:ahLst/>
            <a:cxnLst/>
            <a:rect l="l" t="t" r="r" b="b"/>
            <a:pathLst>
              <a:path w="1727118" h="2418002">
                <a:moveTo>
                  <a:pt x="0" y="0"/>
                </a:moveTo>
                <a:lnTo>
                  <a:pt x="1727118" y="0"/>
                </a:lnTo>
                <a:lnTo>
                  <a:pt x="1727118" y="2418002"/>
                </a:lnTo>
                <a:lnTo>
                  <a:pt x="0" y="2418002"/>
                </a:lnTo>
                <a:lnTo>
                  <a:pt x="0" y="0"/>
                </a:lnTo>
                <a:close/>
              </a:path>
            </a:pathLst>
          </a:custGeom>
          <a:blipFill>
            <a:blip r:embed="rId5"/>
            <a:stretch>
              <a:fillRect t="-4524" b="-4524"/>
            </a:stretch>
          </a:blipFill>
        </p:spPr>
        <p:txBody>
          <a:bodyPr/>
          <a:lstStyle/>
          <a:p>
            <a:endParaRPr lang="en-PK"/>
          </a:p>
        </p:txBody>
      </p:sp>
      <p:sp>
        <p:nvSpPr>
          <p:cNvPr id="6" name="Freeform 6"/>
          <p:cNvSpPr/>
          <p:nvPr/>
        </p:nvSpPr>
        <p:spPr>
          <a:xfrm rot="-1778916">
            <a:off x="2834202" y="8844966"/>
            <a:ext cx="944022" cy="1629966"/>
          </a:xfrm>
          <a:custGeom>
            <a:avLst/>
            <a:gdLst/>
            <a:ahLst/>
            <a:cxnLst/>
            <a:rect l="l" t="t" r="r" b="b"/>
            <a:pathLst>
              <a:path w="944022" h="1629966">
                <a:moveTo>
                  <a:pt x="0" y="0"/>
                </a:moveTo>
                <a:lnTo>
                  <a:pt x="944022" y="0"/>
                </a:lnTo>
                <a:lnTo>
                  <a:pt x="944022" y="1629966"/>
                </a:lnTo>
                <a:lnTo>
                  <a:pt x="0" y="1629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7" name="Freeform 7"/>
          <p:cNvSpPr/>
          <p:nvPr/>
        </p:nvSpPr>
        <p:spPr>
          <a:xfrm rot="1849647">
            <a:off x="6404095" y="8958031"/>
            <a:ext cx="1398602" cy="1677484"/>
          </a:xfrm>
          <a:custGeom>
            <a:avLst/>
            <a:gdLst/>
            <a:ahLst/>
            <a:cxnLst/>
            <a:rect l="l" t="t" r="r" b="b"/>
            <a:pathLst>
              <a:path w="1398602" h="1677484">
                <a:moveTo>
                  <a:pt x="0" y="0"/>
                </a:moveTo>
                <a:lnTo>
                  <a:pt x="1398602" y="0"/>
                </a:lnTo>
                <a:lnTo>
                  <a:pt x="1398602" y="1677484"/>
                </a:lnTo>
                <a:lnTo>
                  <a:pt x="0" y="1677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8" name="Freeform 8"/>
          <p:cNvSpPr/>
          <p:nvPr/>
        </p:nvSpPr>
        <p:spPr>
          <a:xfrm>
            <a:off x="1828113" y="8271531"/>
            <a:ext cx="843588" cy="1919572"/>
          </a:xfrm>
          <a:custGeom>
            <a:avLst/>
            <a:gdLst/>
            <a:ahLst/>
            <a:cxnLst/>
            <a:rect l="l" t="t" r="r" b="b"/>
            <a:pathLst>
              <a:path w="843588" h="1919572">
                <a:moveTo>
                  <a:pt x="0" y="0"/>
                </a:moveTo>
                <a:lnTo>
                  <a:pt x="843588" y="0"/>
                </a:lnTo>
                <a:lnTo>
                  <a:pt x="843588" y="1919572"/>
                </a:lnTo>
                <a:lnTo>
                  <a:pt x="0" y="1919572"/>
                </a:lnTo>
                <a:lnTo>
                  <a:pt x="0" y="0"/>
                </a:lnTo>
                <a:close/>
              </a:path>
            </a:pathLst>
          </a:custGeom>
          <a:blipFill>
            <a:blip r:embed="rId10"/>
            <a:stretch>
              <a:fillRect/>
            </a:stretch>
          </a:blipFill>
        </p:spPr>
        <p:txBody>
          <a:bodyPr/>
          <a:lstStyle/>
          <a:p>
            <a:endParaRPr lang="en-PK"/>
          </a:p>
        </p:txBody>
      </p:sp>
      <p:sp>
        <p:nvSpPr>
          <p:cNvPr id="9" name="Freeform 9"/>
          <p:cNvSpPr/>
          <p:nvPr/>
        </p:nvSpPr>
        <p:spPr>
          <a:xfrm rot="-614691">
            <a:off x="5322575" y="8560196"/>
            <a:ext cx="1084886" cy="1680316"/>
          </a:xfrm>
          <a:custGeom>
            <a:avLst/>
            <a:gdLst/>
            <a:ahLst/>
            <a:cxnLst/>
            <a:rect l="l" t="t" r="r" b="b"/>
            <a:pathLst>
              <a:path w="1084886" h="1680316">
                <a:moveTo>
                  <a:pt x="0" y="0"/>
                </a:moveTo>
                <a:lnTo>
                  <a:pt x="1084886" y="0"/>
                </a:lnTo>
                <a:lnTo>
                  <a:pt x="1084886" y="1680316"/>
                </a:lnTo>
                <a:lnTo>
                  <a:pt x="0" y="1680316"/>
                </a:lnTo>
                <a:lnTo>
                  <a:pt x="0" y="0"/>
                </a:lnTo>
                <a:close/>
              </a:path>
            </a:pathLst>
          </a:custGeom>
          <a:blipFill>
            <a:blip r:embed="rId11"/>
            <a:stretch>
              <a:fillRect/>
            </a:stretch>
          </a:blipFill>
        </p:spPr>
        <p:txBody>
          <a:bodyPr/>
          <a:lstStyle/>
          <a:p>
            <a:endParaRPr lang="en-PK"/>
          </a:p>
        </p:txBody>
      </p:sp>
      <p:sp>
        <p:nvSpPr>
          <p:cNvPr id="10" name="Freeform 10"/>
          <p:cNvSpPr/>
          <p:nvPr/>
        </p:nvSpPr>
        <p:spPr>
          <a:xfrm rot="-2366043">
            <a:off x="878756" y="7666136"/>
            <a:ext cx="947722" cy="1242913"/>
          </a:xfrm>
          <a:custGeom>
            <a:avLst/>
            <a:gdLst/>
            <a:ahLst/>
            <a:cxnLst/>
            <a:rect l="l" t="t" r="r" b="b"/>
            <a:pathLst>
              <a:path w="947722" h="1242913">
                <a:moveTo>
                  <a:pt x="0" y="0"/>
                </a:moveTo>
                <a:lnTo>
                  <a:pt x="947721" y="0"/>
                </a:lnTo>
                <a:lnTo>
                  <a:pt x="947721" y="1242913"/>
                </a:lnTo>
                <a:lnTo>
                  <a:pt x="0" y="12429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K"/>
          </a:p>
        </p:txBody>
      </p:sp>
      <p:sp>
        <p:nvSpPr>
          <p:cNvPr id="11" name="Freeform 11"/>
          <p:cNvSpPr/>
          <p:nvPr/>
        </p:nvSpPr>
        <p:spPr>
          <a:xfrm rot="-7105520">
            <a:off x="1795226" y="1569521"/>
            <a:ext cx="4181947" cy="4246893"/>
          </a:xfrm>
          <a:custGeom>
            <a:avLst/>
            <a:gdLst/>
            <a:ahLst/>
            <a:cxnLst/>
            <a:rect l="l" t="t" r="r" b="b"/>
            <a:pathLst>
              <a:path w="4181947" h="4246893">
                <a:moveTo>
                  <a:pt x="0" y="0"/>
                </a:moveTo>
                <a:lnTo>
                  <a:pt x="4181948" y="0"/>
                </a:lnTo>
                <a:lnTo>
                  <a:pt x="4181948" y="4246893"/>
                </a:lnTo>
                <a:lnTo>
                  <a:pt x="0" y="4246893"/>
                </a:lnTo>
                <a:lnTo>
                  <a:pt x="0" y="0"/>
                </a:lnTo>
                <a:close/>
              </a:path>
            </a:pathLst>
          </a:custGeom>
          <a:blipFill>
            <a:blip r:embed="rId14"/>
            <a:stretch>
              <a:fillRect r="-664"/>
            </a:stretch>
          </a:blipFill>
        </p:spPr>
        <p:txBody>
          <a:bodyPr/>
          <a:lstStyle/>
          <a:p>
            <a:endParaRPr lang="en-PK"/>
          </a:p>
        </p:txBody>
      </p:sp>
      <p:sp>
        <p:nvSpPr>
          <p:cNvPr id="12" name="Freeform 12"/>
          <p:cNvSpPr/>
          <p:nvPr/>
        </p:nvSpPr>
        <p:spPr>
          <a:xfrm rot="-10800000">
            <a:off x="216004" y="930613"/>
            <a:ext cx="862647" cy="1149789"/>
          </a:xfrm>
          <a:custGeom>
            <a:avLst/>
            <a:gdLst/>
            <a:ahLst/>
            <a:cxnLst/>
            <a:rect l="l" t="t" r="r" b="b"/>
            <a:pathLst>
              <a:path w="862647" h="1149789">
                <a:moveTo>
                  <a:pt x="0" y="0"/>
                </a:moveTo>
                <a:lnTo>
                  <a:pt x="862648" y="0"/>
                </a:lnTo>
                <a:lnTo>
                  <a:pt x="862648" y="1149789"/>
                </a:lnTo>
                <a:lnTo>
                  <a:pt x="0" y="1149789"/>
                </a:lnTo>
                <a:lnTo>
                  <a:pt x="0" y="0"/>
                </a:lnTo>
                <a:close/>
              </a:path>
            </a:pathLst>
          </a:custGeom>
          <a:blipFill>
            <a:blip r:embed="rId3"/>
            <a:stretch>
              <a:fillRect/>
            </a:stretch>
          </a:blipFill>
        </p:spPr>
        <p:txBody>
          <a:bodyPr/>
          <a:lstStyle/>
          <a:p>
            <a:endParaRPr lang="en-PK"/>
          </a:p>
        </p:txBody>
      </p:sp>
      <p:sp>
        <p:nvSpPr>
          <p:cNvPr id="13" name="Freeform 13"/>
          <p:cNvSpPr/>
          <p:nvPr/>
        </p:nvSpPr>
        <p:spPr>
          <a:xfrm rot="1292464" flipV="1">
            <a:off x="2100615" y="-730831"/>
            <a:ext cx="1323793" cy="2433410"/>
          </a:xfrm>
          <a:custGeom>
            <a:avLst/>
            <a:gdLst/>
            <a:ahLst/>
            <a:cxnLst/>
            <a:rect l="l" t="t" r="r" b="b"/>
            <a:pathLst>
              <a:path w="1323793" h="2433410">
                <a:moveTo>
                  <a:pt x="0" y="2433410"/>
                </a:moveTo>
                <a:lnTo>
                  <a:pt x="1323792" y="2433410"/>
                </a:lnTo>
                <a:lnTo>
                  <a:pt x="1323792" y="0"/>
                </a:lnTo>
                <a:lnTo>
                  <a:pt x="0" y="0"/>
                </a:lnTo>
                <a:lnTo>
                  <a:pt x="0" y="2433410"/>
                </a:lnTo>
                <a:close/>
              </a:path>
            </a:pathLst>
          </a:custGeom>
          <a:blipFill>
            <a:blip r:embed="rId4"/>
            <a:stretch>
              <a:fillRect l="-5797" r="-5797"/>
            </a:stretch>
          </a:blipFill>
        </p:spPr>
        <p:txBody>
          <a:bodyPr/>
          <a:lstStyle/>
          <a:p>
            <a:endParaRPr lang="en-PK"/>
          </a:p>
        </p:txBody>
      </p:sp>
      <p:sp>
        <p:nvSpPr>
          <p:cNvPr id="14" name="Freeform 14"/>
          <p:cNvSpPr/>
          <p:nvPr/>
        </p:nvSpPr>
        <p:spPr>
          <a:xfrm rot="7814779">
            <a:off x="6130594" y="-931583"/>
            <a:ext cx="1629190" cy="2280900"/>
          </a:xfrm>
          <a:custGeom>
            <a:avLst/>
            <a:gdLst/>
            <a:ahLst/>
            <a:cxnLst/>
            <a:rect l="l" t="t" r="r" b="b"/>
            <a:pathLst>
              <a:path w="1629190" h="2280900">
                <a:moveTo>
                  <a:pt x="0" y="0"/>
                </a:moveTo>
                <a:lnTo>
                  <a:pt x="1629189" y="0"/>
                </a:lnTo>
                <a:lnTo>
                  <a:pt x="1629189" y="2280900"/>
                </a:lnTo>
                <a:lnTo>
                  <a:pt x="0" y="2280900"/>
                </a:lnTo>
                <a:lnTo>
                  <a:pt x="0" y="0"/>
                </a:lnTo>
                <a:close/>
              </a:path>
            </a:pathLst>
          </a:custGeom>
          <a:blipFill>
            <a:blip r:embed="rId5"/>
            <a:stretch>
              <a:fillRect t="-4524" b="-4524"/>
            </a:stretch>
          </a:blipFill>
        </p:spPr>
        <p:txBody>
          <a:bodyPr/>
          <a:lstStyle/>
          <a:p>
            <a:endParaRPr lang="en-PK"/>
          </a:p>
        </p:txBody>
      </p:sp>
      <p:sp>
        <p:nvSpPr>
          <p:cNvPr id="15" name="Freeform 15"/>
          <p:cNvSpPr/>
          <p:nvPr/>
        </p:nvSpPr>
        <p:spPr>
          <a:xfrm rot="8443772">
            <a:off x="3929505" y="-521044"/>
            <a:ext cx="738221" cy="1274627"/>
          </a:xfrm>
          <a:custGeom>
            <a:avLst/>
            <a:gdLst/>
            <a:ahLst/>
            <a:cxnLst/>
            <a:rect l="l" t="t" r="r" b="b"/>
            <a:pathLst>
              <a:path w="738221" h="1274627">
                <a:moveTo>
                  <a:pt x="0" y="0"/>
                </a:moveTo>
                <a:lnTo>
                  <a:pt x="738221" y="0"/>
                </a:lnTo>
                <a:lnTo>
                  <a:pt x="738221" y="1274627"/>
                </a:lnTo>
                <a:lnTo>
                  <a:pt x="0" y="12746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16" name="Freeform 16"/>
          <p:cNvSpPr/>
          <p:nvPr/>
        </p:nvSpPr>
        <p:spPr>
          <a:xfrm rot="-8950352">
            <a:off x="153934" y="-584535"/>
            <a:ext cx="1105222" cy="1325604"/>
          </a:xfrm>
          <a:custGeom>
            <a:avLst/>
            <a:gdLst/>
            <a:ahLst/>
            <a:cxnLst/>
            <a:rect l="l" t="t" r="r" b="b"/>
            <a:pathLst>
              <a:path w="1105222" h="1325604">
                <a:moveTo>
                  <a:pt x="0" y="0"/>
                </a:moveTo>
                <a:lnTo>
                  <a:pt x="1105222" y="0"/>
                </a:lnTo>
                <a:lnTo>
                  <a:pt x="1105222" y="1325604"/>
                </a:lnTo>
                <a:lnTo>
                  <a:pt x="0" y="13256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17" name="Freeform 17"/>
          <p:cNvSpPr/>
          <p:nvPr/>
        </p:nvSpPr>
        <p:spPr>
          <a:xfrm rot="-10800000">
            <a:off x="4987776" y="-215167"/>
            <a:ext cx="843588" cy="1919572"/>
          </a:xfrm>
          <a:custGeom>
            <a:avLst/>
            <a:gdLst/>
            <a:ahLst/>
            <a:cxnLst/>
            <a:rect l="l" t="t" r="r" b="b"/>
            <a:pathLst>
              <a:path w="843588" h="1919572">
                <a:moveTo>
                  <a:pt x="0" y="0"/>
                </a:moveTo>
                <a:lnTo>
                  <a:pt x="843588" y="0"/>
                </a:lnTo>
                <a:lnTo>
                  <a:pt x="843588" y="1919571"/>
                </a:lnTo>
                <a:lnTo>
                  <a:pt x="0" y="1919571"/>
                </a:lnTo>
                <a:lnTo>
                  <a:pt x="0" y="0"/>
                </a:lnTo>
                <a:close/>
              </a:path>
            </a:pathLst>
          </a:custGeom>
          <a:blipFill>
            <a:blip r:embed="rId10"/>
            <a:stretch>
              <a:fillRect/>
            </a:stretch>
          </a:blipFill>
        </p:spPr>
        <p:txBody>
          <a:bodyPr/>
          <a:lstStyle/>
          <a:p>
            <a:endParaRPr lang="en-PK"/>
          </a:p>
        </p:txBody>
      </p:sp>
      <p:sp>
        <p:nvSpPr>
          <p:cNvPr id="18" name="Freeform 18"/>
          <p:cNvSpPr/>
          <p:nvPr/>
        </p:nvSpPr>
        <p:spPr>
          <a:xfrm rot="9260900">
            <a:off x="1198085" y="-384448"/>
            <a:ext cx="1023644" cy="1585461"/>
          </a:xfrm>
          <a:custGeom>
            <a:avLst/>
            <a:gdLst/>
            <a:ahLst/>
            <a:cxnLst/>
            <a:rect l="l" t="t" r="r" b="b"/>
            <a:pathLst>
              <a:path w="1023644" h="1585461">
                <a:moveTo>
                  <a:pt x="0" y="0"/>
                </a:moveTo>
                <a:lnTo>
                  <a:pt x="1023644" y="0"/>
                </a:lnTo>
                <a:lnTo>
                  <a:pt x="1023644" y="1585461"/>
                </a:lnTo>
                <a:lnTo>
                  <a:pt x="0" y="1585461"/>
                </a:lnTo>
                <a:lnTo>
                  <a:pt x="0" y="0"/>
                </a:lnTo>
                <a:close/>
              </a:path>
            </a:pathLst>
          </a:custGeom>
          <a:blipFill>
            <a:blip r:embed="rId11"/>
            <a:stretch>
              <a:fillRect/>
            </a:stretch>
          </a:blipFill>
        </p:spPr>
        <p:txBody>
          <a:bodyPr/>
          <a:lstStyle/>
          <a:p>
            <a:endParaRPr lang="en-PK"/>
          </a:p>
        </p:txBody>
      </p:sp>
      <p:sp>
        <p:nvSpPr>
          <p:cNvPr id="19" name="Freeform 19"/>
          <p:cNvSpPr/>
          <p:nvPr/>
        </p:nvSpPr>
        <p:spPr>
          <a:xfrm rot="9005798">
            <a:off x="5761278" y="601682"/>
            <a:ext cx="947722" cy="1242913"/>
          </a:xfrm>
          <a:custGeom>
            <a:avLst/>
            <a:gdLst/>
            <a:ahLst/>
            <a:cxnLst/>
            <a:rect l="l" t="t" r="r" b="b"/>
            <a:pathLst>
              <a:path w="947722" h="1242913">
                <a:moveTo>
                  <a:pt x="0" y="0"/>
                </a:moveTo>
                <a:lnTo>
                  <a:pt x="947722" y="0"/>
                </a:lnTo>
                <a:lnTo>
                  <a:pt x="947722" y="1242913"/>
                </a:lnTo>
                <a:lnTo>
                  <a:pt x="0" y="12429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K"/>
          </a:p>
        </p:txBody>
      </p:sp>
      <p:sp>
        <p:nvSpPr>
          <p:cNvPr id="20" name="TextBox 20"/>
          <p:cNvSpPr txBox="1"/>
          <p:nvPr/>
        </p:nvSpPr>
        <p:spPr>
          <a:xfrm>
            <a:off x="424809" y="5123184"/>
            <a:ext cx="2760131" cy="3877985"/>
          </a:xfrm>
          <a:prstGeom prst="rect">
            <a:avLst/>
          </a:prstGeom>
        </p:spPr>
        <p:txBody>
          <a:bodyPr wrap="square" lIns="0" tIns="0" rIns="0" bIns="0" rtlCol="0" anchor="t">
            <a:spAutoFit/>
          </a:bodyPr>
          <a:lstStyle/>
          <a:p>
            <a:pPr algn="ctr"/>
            <a:r>
              <a:rPr lang="en-US" sz="2800" dirty="0">
                <a:solidFill>
                  <a:srgbClr val="FFFFFF"/>
                </a:solidFill>
                <a:latin typeface="Chewy"/>
              </a:rPr>
              <a:t> </a:t>
            </a:r>
            <a:r>
              <a:rPr lang="en-US" sz="3600" dirty="0">
                <a:solidFill>
                  <a:srgbClr val="FFFFFF"/>
                </a:solidFill>
                <a:latin typeface="Chewy"/>
              </a:rPr>
              <a:t>A glimpse</a:t>
            </a:r>
          </a:p>
          <a:p>
            <a:pPr algn="ctr"/>
            <a:r>
              <a:rPr lang="en-US" sz="3600" dirty="0">
                <a:solidFill>
                  <a:srgbClr val="FFFFFF"/>
                </a:solidFill>
                <a:latin typeface="Chewy"/>
              </a:rPr>
              <a:t>of </a:t>
            </a:r>
          </a:p>
          <a:p>
            <a:pPr algn="ctr"/>
            <a:r>
              <a:rPr lang="en-US" sz="3600" dirty="0">
                <a:solidFill>
                  <a:srgbClr val="FFFFFF"/>
                </a:solidFill>
                <a:latin typeface="Chewy"/>
              </a:rPr>
              <a:t>water </a:t>
            </a:r>
          </a:p>
          <a:p>
            <a:pPr algn="ctr"/>
            <a:r>
              <a:rPr lang="en-US" sz="3600" dirty="0">
                <a:solidFill>
                  <a:srgbClr val="FFFFFF"/>
                </a:solidFill>
                <a:latin typeface="Chewy"/>
              </a:rPr>
              <a:t>Conservation</a:t>
            </a:r>
          </a:p>
          <a:p>
            <a:pPr algn="ctr"/>
            <a:r>
              <a:rPr lang="en-US" sz="3600" dirty="0">
                <a:solidFill>
                  <a:srgbClr val="FFFFFF"/>
                </a:solidFill>
                <a:latin typeface="Chewy"/>
              </a:rPr>
              <a:t> and </a:t>
            </a:r>
          </a:p>
          <a:p>
            <a:pPr algn="ctr"/>
            <a:r>
              <a:rPr lang="en-US" sz="3600" dirty="0">
                <a:solidFill>
                  <a:srgbClr val="FFFFFF"/>
                </a:solidFill>
                <a:latin typeface="Chewy"/>
              </a:rPr>
              <a:t>recycling </a:t>
            </a:r>
          </a:p>
          <a:p>
            <a:pPr algn="ctr"/>
            <a:r>
              <a:rPr lang="en-US" sz="3600" dirty="0">
                <a:solidFill>
                  <a:srgbClr val="FFFFFF"/>
                </a:solidFill>
                <a:latin typeface="Chewy"/>
              </a:rPr>
              <a:t>at AIOU</a:t>
            </a:r>
          </a:p>
        </p:txBody>
      </p:sp>
      <p:pic>
        <p:nvPicPr>
          <p:cNvPr id="23" name="Picture 22">
            <a:extLst>
              <a:ext uri="{FF2B5EF4-FFF2-40B4-BE49-F238E27FC236}">
                <a16:creationId xmlns:a16="http://schemas.microsoft.com/office/drawing/2014/main" id="{A3AC2DB2-A5D4-3A19-3357-0AA695DE43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914" r="39280"/>
          <a:stretch/>
        </p:blipFill>
        <p:spPr bwMode="auto">
          <a:xfrm>
            <a:off x="4052097" y="2736537"/>
            <a:ext cx="3557465" cy="248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80A0B71E-2466-9542-922B-2B6EBAB72CF7}"/>
              </a:ext>
            </a:extLst>
          </p:cNvPr>
          <p:cNvPicPr>
            <a:picLocks noChangeAspect="1"/>
          </p:cNvPicPr>
          <p:nvPr/>
        </p:nvPicPr>
        <p:blipFill rotWithShape="1">
          <a:blip r:embed="rId16"/>
          <a:srcRect t="23757"/>
          <a:stretch/>
        </p:blipFill>
        <p:spPr bwMode="auto">
          <a:xfrm>
            <a:off x="800125" y="254662"/>
            <a:ext cx="2550253" cy="2872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25" name="Picture 24" descr="A river running through a forest&#10;&#10;Description automatically generated">
            <a:extLst>
              <a:ext uri="{FF2B5EF4-FFF2-40B4-BE49-F238E27FC236}">
                <a16:creationId xmlns:a16="http://schemas.microsoft.com/office/drawing/2014/main" id="{B79604BF-F907-DC53-B089-5260C01F5DC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9466" b="36207"/>
          <a:stretch/>
        </p:blipFill>
        <p:spPr bwMode="auto">
          <a:xfrm>
            <a:off x="3306409" y="6278212"/>
            <a:ext cx="4267200" cy="24891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Freeform 2"/>
          <p:cNvSpPr/>
          <p:nvPr/>
        </p:nvSpPr>
        <p:spPr>
          <a:xfrm rot="-10800000">
            <a:off x="2971800" y="5832704"/>
            <a:ext cx="4952725" cy="4390374"/>
          </a:xfrm>
          <a:custGeom>
            <a:avLst/>
            <a:gdLst/>
            <a:ahLst/>
            <a:cxnLst/>
            <a:rect l="l" t="t" r="r" b="b"/>
            <a:pathLst>
              <a:path w="6334892" h="6069979">
                <a:moveTo>
                  <a:pt x="0" y="0"/>
                </a:moveTo>
                <a:lnTo>
                  <a:pt x="6334892" y="0"/>
                </a:lnTo>
                <a:lnTo>
                  <a:pt x="6334892" y="6069979"/>
                </a:lnTo>
                <a:lnTo>
                  <a:pt x="0" y="6069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rot="-10800000" flipH="1" flipV="1">
            <a:off x="-177391" y="-152400"/>
            <a:ext cx="2766702" cy="5491807"/>
          </a:xfrm>
          <a:custGeom>
            <a:avLst/>
            <a:gdLst/>
            <a:ahLst/>
            <a:cxnLst/>
            <a:rect l="l" t="t" r="r" b="b"/>
            <a:pathLst>
              <a:path w="6334892" h="6069979">
                <a:moveTo>
                  <a:pt x="6334892" y="6069978"/>
                </a:moveTo>
                <a:lnTo>
                  <a:pt x="0" y="6069978"/>
                </a:lnTo>
                <a:lnTo>
                  <a:pt x="0" y="0"/>
                </a:lnTo>
                <a:lnTo>
                  <a:pt x="6334892" y="0"/>
                </a:lnTo>
                <a:lnTo>
                  <a:pt x="6334892" y="6069978"/>
                </a:lnTo>
                <a:close/>
              </a:path>
            </a:pathLst>
          </a:custGeom>
          <a:blipFill>
            <a:blip r:embed="rId4">
              <a:extLst>
                <a:ext uri="{96DAC541-7B7A-43D3-8B79-37D633B846F1}">
                  <asvg:svgBlip xmlns:asvg="http://schemas.microsoft.com/office/drawing/2016/SVG/main" r:embed="rId5"/>
                </a:ext>
              </a:extLst>
            </a:blip>
            <a:stretch>
              <a:fillRect l="-128970" t="-10528" r="1"/>
            </a:stretch>
          </a:blipFill>
        </p:spPr>
        <p:txBody>
          <a:bodyPr/>
          <a:lstStyle/>
          <a:p>
            <a:endParaRPr lang="en-PK"/>
          </a:p>
        </p:txBody>
      </p:sp>
      <p:sp>
        <p:nvSpPr>
          <p:cNvPr id="4" name="Freeform 4"/>
          <p:cNvSpPr/>
          <p:nvPr/>
        </p:nvSpPr>
        <p:spPr>
          <a:xfrm>
            <a:off x="3886200" y="6373138"/>
            <a:ext cx="3398723" cy="3309506"/>
          </a:xfrm>
          <a:custGeom>
            <a:avLst/>
            <a:gdLst/>
            <a:ahLst/>
            <a:cxnLst/>
            <a:rect l="l" t="t" r="r" b="b"/>
            <a:pathLst>
              <a:path w="3398723" h="3309506">
                <a:moveTo>
                  <a:pt x="0" y="0"/>
                </a:moveTo>
                <a:lnTo>
                  <a:pt x="3398723" y="0"/>
                </a:lnTo>
                <a:lnTo>
                  <a:pt x="3398723" y="3309507"/>
                </a:lnTo>
                <a:lnTo>
                  <a:pt x="0" y="33095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5" name="Freeform 5"/>
          <p:cNvSpPr/>
          <p:nvPr/>
        </p:nvSpPr>
        <p:spPr>
          <a:xfrm>
            <a:off x="4191821" y="-1706360"/>
            <a:ext cx="4566976" cy="4566976"/>
          </a:xfrm>
          <a:custGeom>
            <a:avLst/>
            <a:gdLst/>
            <a:ahLst/>
            <a:cxnLst/>
            <a:rect l="l" t="t" r="r" b="b"/>
            <a:pathLst>
              <a:path w="4566976" h="4566976">
                <a:moveTo>
                  <a:pt x="0" y="0"/>
                </a:moveTo>
                <a:lnTo>
                  <a:pt x="4566976" y="0"/>
                </a:lnTo>
                <a:lnTo>
                  <a:pt x="4566976" y="4566976"/>
                </a:lnTo>
                <a:lnTo>
                  <a:pt x="0" y="4566976"/>
                </a:lnTo>
                <a:lnTo>
                  <a:pt x="0" y="0"/>
                </a:lnTo>
                <a:close/>
              </a:path>
            </a:pathLst>
          </a:custGeom>
          <a:blipFill>
            <a:blip r:embed="rId8">
              <a:alphaModFix amt="25000"/>
              <a:extLst>
                <a:ext uri="{96DAC541-7B7A-43D3-8B79-37D633B846F1}">
                  <asvg:svgBlip xmlns:asvg="http://schemas.microsoft.com/office/drawing/2016/SVG/main" r:embed="rId9"/>
                </a:ext>
              </a:extLst>
            </a:blip>
            <a:stretch>
              <a:fillRect/>
            </a:stretch>
          </a:blipFill>
        </p:spPr>
        <p:txBody>
          <a:bodyPr/>
          <a:lstStyle/>
          <a:p>
            <a:endParaRPr lang="en-PK"/>
          </a:p>
        </p:txBody>
      </p:sp>
      <p:sp>
        <p:nvSpPr>
          <p:cNvPr id="13" name="Freeform 13"/>
          <p:cNvSpPr/>
          <p:nvPr/>
        </p:nvSpPr>
        <p:spPr>
          <a:xfrm>
            <a:off x="4777033" y="3732907"/>
            <a:ext cx="3909970" cy="668249"/>
          </a:xfrm>
          <a:custGeom>
            <a:avLst/>
            <a:gdLst/>
            <a:ahLst/>
            <a:cxnLst/>
            <a:rect l="l" t="t" r="r" b="b"/>
            <a:pathLst>
              <a:path w="3909970" h="668249">
                <a:moveTo>
                  <a:pt x="0" y="0"/>
                </a:moveTo>
                <a:lnTo>
                  <a:pt x="3909970" y="0"/>
                </a:lnTo>
                <a:lnTo>
                  <a:pt x="3909970" y="668250"/>
                </a:lnTo>
                <a:lnTo>
                  <a:pt x="0" y="668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K"/>
          </a:p>
        </p:txBody>
      </p:sp>
      <p:sp>
        <p:nvSpPr>
          <p:cNvPr id="14" name="Freeform 14"/>
          <p:cNvSpPr/>
          <p:nvPr/>
        </p:nvSpPr>
        <p:spPr>
          <a:xfrm rot="-1676407">
            <a:off x="-1249335" y="7926298"/>
            <a:ext cx="3909970" cy="668249"/>
          </a:xfrm>
          <a:custGeom>
            <a:avLst/>
            <a:gdLst/>
            <a:ahLst/>
            <a:cxnLst/>
            <a:rect l="l" t="t" r="r" b="b"/>
            <a:pathLst>
              <a:path w="3909970" h="668249">
                <a:moveTo>
                  <a:pt x="0" y="0"/>
                </a:moveTo>
                <a:lnTo>
                  <a:pt x="3909970" y="0"/>
                </a:lnTo>
                <a:lnTo>
                  <a:pt x="3909970" y="668250"/>
                </a:lnTo>
                <a:lnTo>
                  <a:pt x="0" y="6682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PK"/>
          </a:p>
        </p:txBody>
      </p:sp>
      <p:sp>
        <p:nvSpPr>
          <p:cNvPr id="15" name="TextBox 15"/>
          <p:cNvSpPr txBox="1"/>
          <p:nvPr/>
        </p:nvSpPr>
        <p:spPr>
          <a:xfrm>
            <a:off x="2589311" y="253046"/>
            <a:ext cx="4952725" cy="3462486"/>
          </a:xfrm>
          <a:prstGeom prst="rect">
            <a:avLst/>
          </a:prstGeom>
        </p:spPr>
        <p:txBody>
          <a:bodyPr wrap="square" lIns="0" tIns="0" rIns="0" bIns="0" rtlCol="0" anchor="t">
            <a:spAutoFit/>
          </a:bodyPr>
          <a:lstStyle/>
          <a:p>
            <a:pPr algn="r">
              <a:lnSpc>
                <a:spcPts val="5382"/>
              </a:lnSpc>
            </a:pPr>
            <a:r>
              <a:rPr lang="en-US" sz="5175" spc="258" dirty="0">
                <a:solidFill>
                  <a:schemeClr val="accent3">
                    <a:lumMod val="50000"/>
                  </a:schemeClr>
                </a:solidFill>
                <a:latin typeface="Inter Bold"/>
              </a:rPr>
              <a:t>Smart Targets for Climate Action Plan 2035</a:t>
            </a:r>
          </a:p>
        </p:txBody>
      </p:sp>
      <p:sp>
        <p:nvSpPr>
          <p:cNvPr id="16" name="TextBox 16"/>
          <p:cNvSpPr txBox="1"/>
          <p:nvPr/>
        </p:nvSpPr>
        <p:spPr>
          <a:xfrm>
            <a:off x="506527" y="3248119"/>
            <a:ext cx="3586588" cy="2333652"/>
          </a:xfrm>
          <a:prstGeom prst="rect">
            <a:avLst/>
          </a:prstGeom>
        </p:spPr>
        <p:txBody>
          <a:bodyPr wrap="square" lIns="0" tIns="0" rIns="0" bIns="0" rtlCol="0" anchor="t">
            <a:spAutoFit/>
          </a:bodyPr>
          <a:lstStyle/>
          <a:p>
            <a:pPr marL="457200" indent="-457200">
              <a:lnSpc>
                <a:spcPts val="3131"/>
              </a:lnSpc>
              <a:buFont typeface="Wingdings" panose="05000000000000000000" pitchFamily="2" charset="2"/>
              <a:buChar char="Ø"/>
            </a:pPr>
            <a:r>
              <a:rPr lang="en-US" sz="1600" spc="150" dirty="0">
                <a:solidFill>
                  <a:schemeClr val="accent6">
                    <a:lumMod val="50000"/>
                  </a:schemeClr>
                </a:solidFill>
                <a:latin typeface="ABeeZee Bold" panose="020B0604020202020204" charset="0"/>
              </a:rPr>
              <a:t>Energy and Climate Change</a:t>
            </a:r>
          </a:p>
          <a:p>
            <a:pPr>
              <a:lnSpc>
                <a:spcPts val="3131"/>
              </a:lnSpc>
            </a:pPr>
            <a:r>
              <a:rPr lang="en-US" sz="1400" dirty="0">
                <a:solidFill>
                  <a:schemeClr val="accent6">
                    <a:lumMod val="50000"/>
                  </a:schemeClr>
                </a:solidFill>
                <a:effectLst/>
                <a:latin typeface="ABeeZee" panose="020B0604020202020204" charset="0"/>
                <a:ea typeface="Calibri" panose="020F0502020204030204" pitchFamily="34" charset="0"/>
              </a:rPr>
              <a:t>Incorporate energy-efficient practices and             technologies to cut the amount of energy used in all campus buildings and facilities by 25% over the baseline year.</a:t>
            </a:r>
            <a:endParaRPr lang="en-US" sz="1200" spc="150" dirty="0">
              <a:solidFill>
                <a:schemeClr val="accent6">
                  <a:lumMod val="50000"/>
                </a:schemeClr>
              </a:solidFill>
              <a:latin typeface="ABeeZee" panose="020B0604020202020204" charset="0"/>
            </a:endParaRPr>
          </a:p>
        </p:txBody>
      </p:sp>
      <p:sp>
        <p:nvSpPr>
          <p:cNvPr id="23" name="TextBox 22">
            <a:extLst>
              <a:ext uri="{FF2B5EF4-FFF2-40B4-BE49-F238E27FC236}">
                <a16:creationId xmlns:a16="http://schemas.microsoft.com/office/drawing/2014/main" id="{CAED87F8-E96B-DC9D-D029-203ED7BA769F}"/>
              </a:ext>
            </a:extLst>
          </p:cNvPr>
          <p:cNvSpPr txBox="1"/>
          <p:nvPr/>
        </p:nvSpPr>
        <p:spPr>
          <a:xfrm>
            <a:off x="506527" y="6070927"/>
            <a:ext cx="3586588" cy="2823530"/>
          </a:xfrm>
          <a:prstGeom prst="rect">
            <a:avLst/>
          </a:prstGeom>
          <a:noFill/>
        </p:spPr>
        <p:txBody>
          <a:bodyPr wrap="square" rtlCol="0">
            <a:spAutoFit/>
          </a:bodyPr>
          <a:lstStyle/>
          <a:p>
            <a:pPr marL="285750" indent="-285750">
              <a:lnSpc>
                <a:spcPts val="3131"/>
              </a:lnSpc>
              <a:buFont typeface="Wingdings" panose="05000000000000000000" pitchFamily="2" charset="2"/>
              <a:buChar char="Ø"/>
            </a:pPr>
            <a:r>
              <a:rPr lang="en-US" sz="1600" dirty="0">
                <a:solidFill>
                  <a:schemeClr val="accent6">
                    <a:lumMod val="50000"/>
                  </a:schemeClr>
                </a:solidFill>
                <a:latin typeface="ABeeZee Bold" panose="020B0604020202020204" charset="0"/>
              </a:rPr>
              <a:t>Renewable Energy Integration</a:t>
            </a:r>
          </a:p>
          <a:p>
            <a:pPr>
              <a:lnSpc>
                <a:spcPts val="3131"/>
              </a:lnSpc>
            </a:pPr>
            <a:r>
              <a:rPr lang="en-US" sz="1400" dirty="0">
                <a:solidFill>
                  <a:schemeClr val="accent6">
                    <a:lumMod val="50000"/>
                  </a:schemeClr>
                </a:solidFill>
                <a:latin typeface="ABeeZee" panose="020B0604020202020204" charset="0"/>
              </a:rPr>
              <a:t>By 2035, produce half of the university's energy from on-campus renewable resources (wind, solar, etc.), and form alliances to guarantee that the remaining half is produced from off-campus renewable resources.</a:t>
            </a:r>
          </a:p>
        </p:txBody>
      </p:sp>
    </p:spTree>
    <p:extLst>
      <p:ext uri="{BB962C8B-B14F-4D97-AF65-F5344CB8AC3E}">
        <p14:creationId xmlns:p14="http://schemas.microsoft.com/office/powerpoint/2010/main" val="339598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53233" t="-1309" r="-45570" b="-1136"/>
            </a:stretch>
          </a:blipFill>
        </p:spPr>
        <p:txBody>
          <a:bodyPr/>
          <a:lstStyle/>
          <a:p>
            <a:endParaRPr lang="en-PK"/>
          </a:p>
        </p:txBody>
      </p:sp>
      <p:sp>
        <p:nvSpPr>
          <p:cNvPr id="3" name="TextBox 3"/>
          <p:cNvSpPr txBox="1"/>
          <p:nvPr/>
        </p:nvSpPr>
        <p:spPr>
          <a:xfrm>
            <a:off x="1371600" y="914400"/>
            <a:ext cx="4889500" cy="412814"/>
          </a:xfrm>
          <a:prstGeom prst="rect">
            <a:avLst/>
          </a:prstGeom>
        </p:spPr>
        <p:txBody>
          <a:bodyPr lIns="0" tIns="0" rIns="0" bIns="0" rtlCol="0" anchor="t">
            <a:spAutoFit/>
          </a:bodyPr>
          <a:lstStyle/>
          <a:p>
            <a:pPr algn="ctr">
              <a:lnSpc>
                <a:spcPts val="3023"/>
              </a:lnSpc>
            </a:pPr>
            <a:r>
              <a:rPr lang="en-US" sz="2159" dirty="0">
                <a:solidFill>
                  <a:srgbClr val="FFFFFF"/>
                </a:solidFill>
                <a:latin typeface="Alegreya Sans SC Italics"/>
              </a:rPr>
              <a:t>"SAVE EARTH, SAVE OUR PLANET"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6CA29A">
                <a:alpha val="100000"/>
              </a:srgbClr>
            </a:gs>
            <a:gs pos="100000">
              <a:srgbClr val="0E6649">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3867150" y="443097"/>
            <a:ext cx="3673712" cy="4019550"/>
          </a:xfrm>
          <a:custGeom>
            <a:avLst/>
            <a:gdLst/>
            <a:ahLst/>
            <a:cxnLst/>
            <a:rect l="l" t="t" r="r" b="b"/>
            <a:pathLst>
              <a:path w="5243153" h="4731946">
                <a:moveTo>
                  <a:pt x="0" y="0"/>
                </a:moveTo>
                <a:lnTo>
                  <a:pt x="5243154" y="0"/>
                </a:lnTo>
                <a:lnTo>
                  <a:pt x="5243154" y="4731946"/>
                </a:lnTo>
                <a:lnTo>
                  <a:pt x="0" y="4731946"/>
                </a:lnTo>
                <a:lnTo>
                  <a:pt x="0" y="0"/>
                </a:lnTo>
                <a:close/>
              </a:path>
            </a:pathLst>
          </a:custGeom>
          <a:blipFill>
            <a:blip r:embed="rId2"/>
            <a:stretch>
              <a:fillRect/>
            </a:stretch>
          </a:blipFill>
        </p:spPr>
        <p:txBody>
          <a:bodyPr/>
          <a:lstStyle/>
          <a:p>
            <a:endParaRPr lang="en-PK"/>
          </a:p>
        </p:txBody>
      </p:sp>
      <p:sp>
        <p:nvSpPr>
          <p:cNvPr id="4" name="TextBox 4"/>
          <p:cNvSpPr txBox="1"/>
          <p:nvPr/>
        </p:nvSpPr>
        <p:spPr>
          <a:xfrm>
            <a:off x="802258" y="433572"/>
            <a:ext cx="5691636" cy="320056"/>
          </a:xfrm>
          <a:prstGeom prst="rect">
            <a:avLst/>
          </a:prstGeom>
        </p:spPr>
        <p:txBody>
          <a:bodyPr lIns="0" tIns="0" rIns="0" bIns="0" rtlCol="0" anchor="t">
            <a:spAutoFit/>
          </a:bodyPr>
          <a:lstStyle/>
          <a:p>
            <a:pPr algn="ctr">
              <a:lnSpc>
                <a:spcPts val="2787"/>
              </a:lnSpc>
              <a:spcBef>
                <a:spcPct val="0"/>
              </a:spcBef>
            </a:pPr>
            <a:r>
              <a:rPr lang="en-US" sz="1990" dirty="0">
                <a:solidFill>
                  <a:srgbClr val="FFFFFF"/>
                </a:solidFill>
                <a:latin typeface="Garet Bold"/>
              </a:rPr>
              <a:t>LET'S PRESERVE OUR PLANET!</a:t>
            </a:r>
          </a:p>
        </p:txBody>
      </p:sp>
      <p:sp>
        <p:nvSpPr>
          <p:cNvPr id="6" name="TextBox 16">
            <a:extLst>
              <a:ext uri="{FF2B5EF4-FFF2-40B4-BE49-F238E27FC236}">
                <a16:creationId xmlns:a16="http://schemas.microsoft.com/office/drawing/2014/main" id="{36111DCC-06EB-49E7-6098-05B1A22C8A2F}"/>
              </a:ext>
            </a:extLst>
          </p:cNvPr>
          <p:cNvSpPr txBox="1"/>
          <p:nvPr/>
        </p:nvSpPr>
        <p:spPr>
          <a:xfrm>
            <a:off x="498453" y="2313667"/>
            <a:ext cx="2930548" cy="2831544"/>
          </a:xfrm>
          <a:prstGeom prst="rect">
            <a:avLst/>
          </a:prstGeom>
        </p:spPr>
        <p:txBody>
          <a:bodyPr wrap="square" lIns="0" tIns="0" rIns="0" bIns="0" rtlCol="0" anchor="t">
            <a:spAutoFit/>
          </a:bodyPr>
          <a:lstStyle/>
          <a:p>
            <a:pPr algn="ctr"/>
            <a:r>
              <a:rPr lang="en-US" sz="2000" spc="150" dirty="0">
                <a:solidFill>
                  <a:schemeClr val="bg1"/>
                </a:solidFill>
                <a:latin typeface="ABeeZee Bold" panose="020B0604020202020204" charset="0"/>
              </a:rPr>
              <a:t>Use of Renewable Energy Sources</a:t>
            </a:r>
          </a:p>
          <a:p>
            <a:pPr algn="ctr"/>
            <a:r>
              <a:rPr lang="en-US" spc="150" dirty="0">
                <a:solidFill>
                  <a:schemeClr val="bg1"/>
                </a:solidFill>
                <a:latin typeface="ABeeZee" panose="020B0604020202020204" charset="0"/>
              </a:rPr>
              <a:t>By 2035, </a:t>
            </a:r>
            <a:r>
              <a:rPr lang="en-US" sz="1800" dirty="0">
                <a:solidFill>
                  <a:schemeClr val="bg1"/>
                </a:solidFill>
                <a:effectLst/>
                <a:latin typeface="ABeeZee" panose="020B0604020202020204" charset="0"/>
                <a:ea typeface="Calibri" panose="020F0502020204030204" pitchFamily="34" charset="0"/>
              </a:rPr>
              <a:t>70% of the electricity consumed on campus will come from renewable sources, with a combination of on-site generation and purchases from renewable energy providers.</a:t>
            </a:r>
            <a:endParaRPr lang="en-US" sz="1600" spc="150" dirty="0">
              <a:solidFill>
                <a:schemeClr val="bg1"/>
              </a:solidFill>
              <a:latin typeface="ABeeZee" panose="020B0604020202020204" charset="0"/>
            </a:endParaRPr>
          </a:p>
        </p:txBody>
      </p:sp>
      <p:sp>
        <p:nvSpPr>
          <p:cNvPr id="7" name="TextBox 6">
            <a:extLst>
              <a:ext uri="{FF2B5EF4-FFF2-40B4-BE49-F238E27FC236}">
                <a16:creationId xmlns:a16="http://schemas.microsoft.com/office/drawing/2014/main" id="{7A3D6F92-1EA6-5104-5E34-713D86DB2324}"/>
              </a:ext>
            </a:extLst>
          </p:cNvPr>
          <p:cNvSpPr txBox="1"/>
          <p:nvPr/>
        </p:nvSpPr>
        <p:spPr>
          <a:xfrm>
            <a:off x="4343399" y="5008900"/>
            <a:ext cx="2930548" cy="3477875"/>
          </a:xfrm>
          <a:prstGeom prst="rect">
            <a:avLst/>
          </a:prstGeom>
          <a:noFill/>
        </p:spPr>
        <p:txBody>
          <a:bodyPr wrap="square" rtlCol="0">
            <a:spAutoFit/>
          </a:bodyPr>
          <a:lstStyle/>
          <a:p>
            <a:pPr algn="ctr"/>
            <a:r>
              <a:rPr lang="en-US" sz="2000" dirty="0">
                <a:solidFill>
                  <a:schemeClr val="bg1"/>
                </a:solidFill>
                <a:latin typeface="ABeeZee Bold" panose="020B0604020202020204" charset="0"/>
              </a:rPr>
              <a:t>Shared Commuting Service</a:t>
            </a:r>
          </a:p>
          <a:p>
            <a:pPr algn="ctr"/>
            <a:r>
              <a:rPr lang="en-US" dirty="0">
                <a:solidFill>
                  <a:schemeClr val="bg1"/>
                </a:solidFill>
                <a:latin typeface="ABeeZee" panose="020B0604020202020204" charset="0"/>
              </a:rPr>
              <a:t>Through incentives, awareness campaigns, and infrastructure improvements, AIOU will create a shared commuting service that results in a 25% reduction in single-occupancy vehicle trips by 2035.</a:t>
            </a:r>
          </a:p>
        </p:txBody>
      </p:sp>
      <p:sp>
        <p:nvSpPr>
          <p:cNvPr id="8" name="TextBox 7">
            <a:extLst>
              <a:ext uri="{FF2B5EF4-FFF2-40B4-BE49-F238E27FC236}">
                <a16:creationId xmlns:a16="http://schemas.microsoft.com/office/drawing/2014/main" id="{B5A072CE-8B2B-D594-521C-1593AC68D57F}"/>
              </a:ext>
            </a:extLst>
          </p:cNvPr>
          <p:cNvSpPr txBox="1"/>
          <p:nvPr/>
        </p:nvSpPr>
        <p:spPr>
          <a:xfrm>
            <a:off x="735791" y="6553200"/>
            <a:ext cx="2731310" cy="2923877"/>
          </a:xfrm>
          <a:prstGeom prst="rect">
            <a:avLst/>
          </a:prstGeom>
          <a:noFill/>
        </p:spPr>
        <p:txBody>
          <a:bodyPr wrap="square" rtlCol="0">
            <a:spAutoFit/>
          </a:bodyPr>
          <a:lstStyle/>
          <a:p>
            <a:pPr algn="ctr"/>
            <a:r>
              <a:rPr lang="en-US" sz="2000" dirty="0">
                <a:solidFill>
                  <a:schemeClr val="bg1"/>
                </a:solidFill>
                <a:latin typeface="ABeeZee Bold" panose="020B0604020202020204" charset="0"/>
              </a:rPr>
              <a:t>Rainwater Harvesting Sites</a:t>
            </a:r>
          </a:p>
          <a:p>
            <a:pPr algn="ctr"/>
            <a:r>
              <a:rPr lang="en-US" dirty="0">
                <a:solidFill>
                  <a:schemeClr val="bg1"/>
                </a:solidFill>
                <a:latin typeface="ABeeZee" panose="020B0604020202020204" charset="0"/>
              </a:rPr>
              <a:t>AIOU will install rainwater harvesting systems at strategic locations to capture and store 50% of rainwater for non-drinking purposes by 2035.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95310"/>
        </a:solidFill>
        <a:effectLst/>
      </p:bgPr>
    </p:bg>
    <p:spTree>
      <p:nvGrpSpPr>
        <p:cNvPr id="1" name=""/>
        <p:cNvGrpSpPr/>
        <p:nvPr/>
      </p:nvGrpSpPr>
      <p:grpSpPr>
        <a:xfrm>
          <a:off x="0" y="0"/>
          <a:ext cx="0" cy="0"/>
          <a:chOff x="0" y="0"/>
          <a:chExt cx="0" cy="0"/>
        </a:xfrm>
      </p:grpSpPr>
      <p:sp>
        <p:nvSpPr>
          <p:cNvPr id="2" name="Freeform 2"/>
          <p:cNvSpPr/>
          <p:nvPr/>
        </p:nvSpPr>
        <p:spPr>
          <a:xfrm>
            <a:off x="1589035" y="3087338"/>
            <a:ext cx="4891880" cy="4038600"/>
          </a:xfrm>
          <a:custGeom>
            <a:avLst/>
            <a:gdLst/>
            <a:ahLst/>
            <a:cxnLst/>
            <a:rect l="l" t="t" r="r" b="b"/>
            <a:pathLst>
              <a:path w="5614348" h="4905537">
                <a:moveTo>
                  <a:pt x="0" y="0"/>
                </a:moveTo>
                <a:lnTo>
                  <a:pt x="5614348" y="0"/>
                </a:lnTo>
                <a:lnTo>
                  <a:pt x="5614348" y="4905537"/>
                </a:lnTo>
                <a:lnTo>
                  <a:pt x="0" y="49055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dirty="0"/>
          </a:p>
        </p:txBody>
      </p:sp>
      <p:sp>
        <p:nvSpPr>
          <p:cNvPr id="5" name="Freeform 5"/>
          <p:cNvSpPr/>
          <p:nvPr/>
        </p:nvSpPr>
        <p:spPr>
          <a:xfrm rot="2062677">
            <a:off x="4383716" y="5782525"/>
            <a:ext cx="528966" cy="489955"/>
          </a:xfrm>
          <a:custGeom>
            <a:avLst/>
            <a:gdLst/>
            <a:ahLst/>
            <a:cxnLst/>
            <a:rect l="l" t="t" r="r" b="b"/>
            <a:pathLst>
              <a:path w="528966" h="489955">
                <a:moveTo>
                  <a:pt x="0" y="0"/>
                </a:moveTo>
                <a:lnTo>
                  <a:pt x="528966" y="0"/>
                </a:lnTo>
                <a:lnTo>
                  <a:pt x="528966" y="489955"/>
                </a:lnTo>
                <a:lnTo>
                  <a:pt x="0" y="489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9" name="TextBox 16">
            <a:extLst>
              <a:ext uri="{FF2B5EF4-FFF2-40B4-BE49-F238E27FC236}">
                <a16:creationId xmlns:a16="http://schemas.microsoft.com/office/drawing/2014/main" id="{E552F457-54FA-CAF4-FBAB-CCD16F5BC322}"/>
              </a:ext>
            </a:extLst>
          </p:cNvPr>
          <p:cNvSpPr txBox="1"/>
          <p:nvPr/>
        </p:nvSpPr>
        <p:spPr>
          <a:xfrm>
            <a:off x="304800" y="557778"/>
            <a:ext cx="2438400" cy="3046988"/>
          </a:xfrm>
          <a:prstGeom prst="rect">
            <a:avLst/>
          </a:prstGeom>
        </p:spPr>
        <p:txBody>
          <a:bodyPr wrap="square" lIns="0" tIns="0" rIns="0" bIns="0" rtlCol="0" anchor="t">
            <a:spAutoFit/>
          </a:bodyPr>
          <a:lstStyle/>
          <a:p>
            <a:pPr algn="ctr"/>
            <a:r>
              <a:rPr lang="en-US" dirty="0">
                <a:solidFill>
                  <a:schemeClr val="bg1"/>
                </a:solidFill>
                <a:effectLst/>
                <a:latin typeface="ABeeZee Bold" panose="020B0604020202020204" charset="0"/>
                <a:ea typeface="Calibri" panose="020F0502020204030204" pitchFamily="34" charset="0"/>
              </a:rPr>
              <a:t>Greenhouse Gas Emission Reduction Program</a:t>
            </a:r>
            <a:endParaRPr lang="en-US" spc="150" dirty="0">
              <a:solidFill>
                <a:schemeClr val="bg1"/>
              </a:solidFill>
              <a:latin typeface="ABeeZee Bold" panose="020B0604020202020204" charset="0"/>
            </a:endParaRPr>
          </a:p>
          <a:p>
            <a:pPr algn="ctr"/>
            <a:r>
              <a:rPr lang="en-US" sz="1600" dirty="0">
                <a:solidFill>
                  <a:schemeClr val="bg1"/>
                </a:solidFill>
                <a:effectLst/>
                <a:latin typeface="ABeeZee" panose="020B0604020202020204" charset="0"/>
                <a:ea typeface="Calibri" panose="020F0502020204030204" pitchFamily="34" charset="0"/>
              </a:rPr>
              <a:t>AIOU aims to</a:t>
            </a:r>
            <a:r>
              <a:rPr lang="en-US" sz="1600" dirty="0">
                <a:solidFill>
                  <a:schemeClr val="bg1"/>
                </a:solidFill>
                <a:latin typeface="ABeeZee" panose="020B0604020202020204" charset="0"/>
                <a:ea typeface="Calibri" panose="020F0502020204030204" pitchFamily="34" charset="0"/>
              </a:rPr>
              <a:t> c</a:t>
            </a:r>
            <a:r>
              <a:rPr lang="en-US" sz="1600" dirty="0">
                <a:solidFill>
                  <a:schemeClr val="bg1"/>
                </a:solidFill>
                <a:effectLst/>
                <a:latin typeface="ABeeZee" panose="020B0604020202020204" charset="0"/>
                <a:ea typeface="Calibri" panose="020F0502020204030204" pitchFamily="34" charset="0"/>
              </a:rPr>
              <a:t>reate and implement initiatives to cut greenhouse gas emissions by half by 2035, with the ultimate goal of achieving carbon balance through investment in carbon offset projects.</a:t>
            </a:r>
            <a:endParaRPr lang="en-US" sz="1400" spc="150" dirty="0">
              <a:solidFill>
                <a:schemeClr val="bg1"/>
              </a:solidFill>
              <a:latin typeface="ABeeZee" panose="020B0604020202020204" charset="0"/>
            </a:endParaRPr>
          </a:p>
        </p:txBody>
      </p:sp>
      <p:sp>
        <p:nvSpPr>
          <p:cNvPr id="10" name="TextBox 9">
            <a:extLst>
              <a:ext uri="{FF2B5EF4-FFF2-40B4-BE49-F238E27FC236}">
                <a16:creationId xmlns:a16="http://schemas.microsoft.com/office/drawing/2014/main" id="{D283878F-01B3-679A-7968-677103DE18CE}"/>
              </a:ext>
            </a:extLst>
          </p:cNvPr>
          <p:cNvSpPr txBox="1"/>
          <p:nvPr/>
        </p:nvSpPr>
        <p:spPr>
          <a:xfrm>
            <a:off x="4637313" y="538459"/>
            <a:ext cx="2576547" cy="3139321"/>
          </a:xfrm>
          <a:prstGeom prst="rect">
            <a:avLst/>
          </a:prstGeom>
          <a:noFill/>
        </p:spPr>
        <p:txBody>
          <a:bodyPr wrap="square" rtlCol="0">
            <a:spAutoFit/>
          </a:bodyPr>
          <a:lstStyle/>
          <a:p>
            <a:pPr algn="ctr"/>
            <a:r>
              <a:rPr lang="en-US" dirty="0">
                <a:solidFill>
                  <a:schemeClr val="bg1"/>
                </a:solidFill>
                <a:effectLst/>
                <a:latin typeface="ABeeZee Bold" panose="020B0604020202020204" charset="0"/>
                <a:ea typeface="Calibri" panose="020F0502020204030204" pitchFamily="34" charset="0"/>
              </a:rPr>
              <a:t>Out-of-Campus Parking of Private Vehicles</a:t>
            </a:r>
          </a:p>
          <a:p>
            <a:pPr algn="ctr"/>
            <a:r>
              <a:rPr lang="en-US" sz="1600" dirty="0">
                <a:solidFill>
                  <a:schemeClr val="bg1"/>
                </a:solidFill>
                <a:effectLst/>
                <a:latin typeface="ABeeZee" panose="020B0604020202020204" charset="0"/>
                <a:ea typeface="Calibri" panose="020F0502020204030204" pitchFamily="34" charset="0"/>
              </a:rPr>
              <a:t>Establish designated off-campus parking areas and encourage the use of public transportation, resulting in a 30% reduction in on-campus private vehicle usage by 2035.</a:t>
            </a:r>
          </a:p>
          <a:p>
            <a:pPr algn="ctr"/>
            <a:endParaRPr lang="en-US" sz="1600" dirty="0">
              <a:solidFill>
                <a:schemeClr val="bg1"/>
              </a:solidFill>
            </a:endParaRPr>
          </a:p>
        </p:txBody>
      </p:sp>
      <p:sp>
        <p:nvSpPr>
          <p:cNvPr id="11" name="TextBox 10">
            <a:extLst>
              <a:ext uri="{FF2B5EF4-FFF2-40B4-BE49-F238E27FC236}">
                <a16:creationId xmlns:a16="http://schemas.microsoft.com/office/drawing/2014/main" id="{CD823B41-48C1-3AB4-E4BF-FC4591562B48}"/>
              </a:ext>
            </a:extLst>
          </p:cNvPr>
          <p:cNvSpPr txBox="1"/>
          <p:nvPr/>
        </p:nvSpPr>
        <p:spPr>
          <a:xfrm>
            <a:off x="457200" y="7531840"/>
            <a:ext cx="2731310" cy="2123658"/>
          </a:xfrm>
          <a:prstGeom prst="rect">
            <a:avLst/>
          </a:prstGeom>
          <a:noFill/>
        </p:spPr>
        <p:txBody>
          <a:bodyPr wrap="square" rtlCol="0">
            <a:spAutoFit/>
          </a:bodyPr>
          <a:lstStyle/>
          <a:p>
            <a:pPr algn="ctr"/>
            <a:r>
              <a:rPr lang="en-US" dirty="0">
                <a:solidFill>
                  <a:schemeClr val="bg1"/>
                </a:solidFill>
                <a:effectLst/>
                <a:latin typeface="ABeeZee Bold" panose="020B0604020202020204" charset="0"/>
                <a:ea typeface="Calibri" panose="020F0502020204030204" pitchFamily="34" charset="0"/>
              </a:rPr>
              <a:t>Zero Emission Vehicles for Campus</a:t>
            </a:r>
            <a:endParaRPr lang="en-US" dirty="0">
              <a:solidFill>
                <a:schemeClr val="bg1"/>
              </a:solidFill>
              <a:latin typeface="ABeeZee Bold" panose="020B0604020202020204" charset="0"/>
            </a:endParaRPr>
          </a:p>
          <a:p>
            <a:pPr algn="ctr"/>
            <a:r>
              <a:rPr lang="en-US" sz="1600" dirty="0">
                <a:solidFill>
                  <a:schemeClr val="bg1"/>
                </a:solidFill>
                <a:effectLst/>
                <a:latin typeface="ABeeZee" panose="020B0604020202020204" charset="0"/>
                <a:ea typeface="Calibri" panose="020F0502020204030204" pitchFamily="34" charset="0"/>
              </a:rPr>
              <a:t>By 2035, 50% of the university's vehicles will be zero-emission or low-emission, with an emphasis on electric or hybrid options.</a:t>
            </a:r>
            <a:endParaRPr lang="en-US" sz="1600" dirty="0">
              <a:solidFill>
                <a:schemeClr val="bg1"/>
              </a:solidFill>
              <a:latin typeface="ABeeZee" panose="020B0604020202020204" charset="0"/>
            </a:endParaRPr>
          </a:p>
        </p:txBody>
      </p:sp>
      <p:sp>
        <p:nvSpPr>
          <p:cNvPr id="12" name="TextBox 11">
            <a:extLst>
              <a:ext uri="{FF2B5EF4-FFF2-40B4-BE49-F238E27FC236}">
                <a16:creationId xmlns:a16="http://schemas.microsoft.com/office/drawing/2014/main" id="{CC94F6E0-B7CE-4C8D-AE5F-CE1C02B27533}"/>
              </a:ext>
            </a:extLst>
          </p:cNvPr>
          <p:cNvSpPr txBox="1"/>
          <p:nvPr/>
        </p:nvSpPr>
        <p:spPr>
          <a:xfrm>
            <a:off x="4370048" y="7531840"/>
            <a:ext cx="3398723" cy="2369880"/>
          </a:xfrm>
          <a:prstGeom prst="rect">
            <a:avLst/>
          </a:prstGeom>
          <a:noFill/>
        </p:spPr>
        <p:txBody>
          <a:bodyPr wrap="square" rtlCol="0">
            <a:spAutoFit/>
          </a:bodyPr>
          <a:lstStyle/>
          <a:p>
            <a:pPr algn="ctr"/>
            <a:r>
              <a:rPr lang="en-US" dirty="0">
                <a:solidFill>
                  <a:schemeClr val="bg1"/>
                </a:solidFill>
                <a:effectLst/>
                <a:latin typeface="ABeeZee Bold" panose="020B0604020202020204" charset="0"/>
                <a:ea typeface="Calibri" panose="020F0502020204030204" pitchFamily="34" charset="0"/>
              </a:rPr>
              <a:t>Carbon-Free Zones</a:t>
            </a:r>
          </a:p>
          <a:p>
            <a:pPr algn="ctr"/>
            <a:r>
              <a:rPr lang="en-US" sz="1600" dirty="0">
                <a:solidFill>
                  <a:schemeClr val="bg1"/>
                </a:solidFill>
                <a:effectLst/>
                <a:latin typeface="ABeeZee" panose="020B0604020202020204" charset="0"/>
                <a:ea typeface="Calibri" panose="020F0502020204030204" pitchFamily="34" charset="0"/>
              </a:rPr>
              <a:t>Designate specific areas on campus as carbon-free zones, and promote sustainable transportation and energy practices to achieve a 20% reduction in carbon emissions within these zones.</a:t>
            </a:r>
          </a:p>
          <a:p>
            <a:pPr algn="ctr"/>
            <a:endParaRPr lang="en-US" sz="16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F5CF"/>
        </a:solidFill>
        <a:effectLst/>
      </p:bgPr>
    </p:bg>
    <p:spTree>
      <p:nvGrpSpPr>
        <p:cNvPr id="1" name=""/>
        <p:cNvGrpSpPr/>
        <p:nvPr/>
      </p:nvGrpSpPr>
      <p:grpSpPr>
        <a:xfrm>
          <a:off x="0" y="0"/>
          <a:ext cx="0" cy="0"/>
          <a:chOff x="0" y="0"/>
          <a:chExt cx="0" cy="0"/>
        </a:xfrm>
      </p:grpSpPr>
      <p:grpSp>
        <p:nvGrpSpPr>
          <p:cNvPr id="2" name="Group 2"/>
          <p:cNvGrpSpPr/>
          <p:nvPr/>
        </p:nvGrpSpPr>
        <p:grpSpPr>
          <a:xfrm>
            <a:off x="1224125" y="2444134"/>
            <a:ext cx="1771367" cy="1975466"/>
            <a:chOff x="0" y="0"/>
            <a:chExt cx="698500" cy="812800"/>
          </a:xfrm>
        </p:grpSpPr>
        <p:sp>
          <p:nvSpPr>
            <p:cNvPr id="3" name="Freeform 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65BEB8"/>
            </a:solidFill>
          </p:spPr>
          <p:txBody>
            <a:bodyPr/>
            <a:lstStyle/>
            <a:p>
              <a:endParaRPr lang="en-PK"/>
            </a:p>
          </p:txBody>
        </p:sp>
        <p:sp>
          <p:nvSpPr>
            <p:cNvPr id="4" name="TextBox 4"/>
            <p:cNvSpPr txBox="1"/>
            <p:nvPr/>
          </p:nvSpPr>
          <p:spPr>
            <a:xfrm>
              <a:off x="0" y="111125"/>
              <a:ext cx="698500" cy="561975"/>
            </a:xfrm>
            <a:prstGeom prst="rect">
              <a:avLst/>
            </a:prstGeom>
          </p:spPr>
          <p:txBody>
            <a:bodyPr lIns="30843" tIns="30843" rIns="30843" bIns="30843" rtlCol="0" anchor="ctr"/>
            <a:lstStyle/>
            <a:p>
              <a:pPr algn="ctr">
                <a:lnSpc>
                  <a:spcPts val="2040"/>
                </a:lnSpc>
                <a:spcBef>
                  <a:spcPct val="0"/>
                </a:spcBef>
              </a:pPr>
              <a:endParaRPr/>
            </a:p>
          </p:txBody>
        </p:sp>
      </p:grpSp>
      <p:sp>
        <p:nvSpPr>
          <p:cNvPr id="5" name="Freeform 5"/>
          <p:cNvSpPr/>
          <p:nvPr/>
        </p:nvSpPr>
        <p:spPr>
          <a:xfrm>
            <a:off x="1638211" y="2924996"/>
            <a:ext cx="966745" cy="864192"/>
          </a:xfrm>
          <a:custGeom>
            <a:avLst/>
            <a:gdLst/>
            <a:ahLst/>
            <a:cxnLst/>
            <a:rect l="l" t="t" r="r" b="b"/>
            <a:pathLst>
              <a:path w="1334885" h="1245084">
                <a:moveTo>
                  <a:pt x="0" y="0"/>
                </a:moveTo>
                <a:lnTo>
                  <a:pt x="1334885" y="0"/>
                </a:lnTo>
                <a:lnTo>
                  <a:pt x="1334885" y="1245084"/>
                </a:lnTo>
                <a:lnTo>
                  <a:pt x="0" y="124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grpSp>
        <p:nvGrpSpPr>
          <p:cNvPr id="6" name="Group 6"/>
          <p:cNvGrpSpPr/>
          <p:nvPr/>
        </p:nvGrpSpPr>
        <p:grpSpPr>
          <a:xfrm>
            <a:off x="304800" y="896136"/>
            <a:ext cx="1771367" cy="1975466"/>
            <a:chOff x="0" y="0"/>
            <a:chExt cx="698500" cy="812800"/>
          </a:xfrm>
        </p:grpSpPr>
        <p:sp>
          <p:nvSpPr>
            <p:cNvPr id="7" name="Freeform 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65BEB8"/>
            </a:solidFill>
          </p:spPr>
          <p:txBody>
            <a:bodyPr/>
            <a:lstStyle/>
            <a:p>
              <a:endParaRPr lang="en-PK"/>
            </a:p>
          </p:txBody>
        </p:sp>
        <p:sp>
          <p:nvSpPr>
            <p:cNvPr id="8" name="TextBox 8"/>
            <p:cNvSpPr txBox="1"/>
            <p:nvPr/>
          </p:nvSpPr>
          <p:spPr>
            <a:xfrm>
              <a:off x="0" y="111125"/>
              <a:ext cx="698500" cy="561975"/>
            </a:xfrm>
            <a:prstGeom prst="rect">
              <a:avLst/>
            </a:prstGeom>
          </p:spPr>
          <p:txBody>
            <a:bodyPr lIns="30843" tIns="30843" rIns="30843" bIns="30843" rtlCol="0" anchor="ctr"/>
            <a:lstStyle/>
            <a:p>
              <a:pPr algn="ctr">
                <a:lnSpc>
                  <a:spcPts val="2040"/>
                </a:lnSpc>
                <a:spcBef>
                  <a:spcPct val="0"/>
                </a:spcBef>
              </a:pPr>
              <a:endParaRPr/>
            </a:p>
          </p:txBody>
        </p:sp>
      </p:grpSp>
      <p:grpSp>
        <p:nvGrpSpPr>
          <p:cNvPr id="9" name="Group 9"/>
          <p:cNvGrpSpPr/>
          <p:nvPr/>
        </p:nvGrpSpPr>
        <p:grpSpPr>
          <a:xfrm>
            <a:off x="2143450" y="896136"/>
            <a:ext cx="1771367" cy="1975466"/>
            <a:chOff x="0" y="0"/>
            <a:chExt cx="698500" cy="812800"/>
          </a:xfrm>
        </p:grpSpPr>
        <p:sp>
          <p:nvSpPr>
            <p:cNvPr id="10" name="Freeform 1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65BEB8"/>
            </a:solidFill>
          </p:spPr>
          <p:txBody>
            <a:bodyPr/>
            <a:lstStyle/>
            <a:p>
              <a:endParaRPr lang="en-PK"/>
            </a:p>
          </p:txBody>
        </p:sp>
        <p:sp>
          <p:nvSpPr>
            <p:cNvPr id="11" name="TextBox 11"/>
            <p:cNvSpPr txBox="1"/>
            <p:nvPr/>
          </p:nvSpPr>
          <p:spPr>
            <a:xfrm>
              <a:off x="0" y="111125"/>
              <a:ext cx="698500" cy="561975"/>
            </a:xfrm>
            <a:prstGeom prst="rect">
              <a:avLst/>
            </a:prstGeom>
          </p:spPr>
          <p:txBody>
            <a:bodyPr lIns="30843" tIns="30843" rIns="30843" bIns="30843" rtlCol="0" anchor="ctr"/>
            <a:lstStyle/>
            <a:p>
              <a:pPr algn="ctr">
                <a:lnSpc>
                  <a:spcPts val="2040"/>
                </a:lnSpc>
                <a:spcBef>
                  <a:spcPct val="0"/>
                </a:spcBef>
              </a:pPr>
              <a:endParaRPr/>
            </a:p>
          </p:txBody>
        </p:sp>
      </p:grpSp>
      <p:grpSp>
        <p:nvGrpSpPr>
          <p:cNvPr id="12" name="Group 12"/>
          <p:cNvGrpSpPr/>
          <p:nvPr/>
        </p:nvGrpSpPr>
        <p:grpSpPr>
          <a:xfrm>
            <a:off x="2532364" y="1407769"/>
            <a:ext cx="993539" cy="952201"/>
            <a:chOff x="0" y="0"/>
            <a:chExt cx="1829178" cy="1829178"/>
          </a:xfrm>
        </p:grpSpPr>
        <p:sp>
          <p:nvSpPr>
            <p:cNvPr id="13" name="Freeform 13"/>
            <p:cNvSpPr/>
            <p:nvPr/>
          </p:nvSpPr>
          <p:spPr>
            <a:xfrm>
              <a:off x="0" y="0"/>
              <a:ext cx="1829178" cy="1829178"/>
            </a:xfrm>
            <a:custGeom>
              <a:avLst/>
              <a:gdLst/>
              <a:ahLst/>
              <a:cxnLst/>
              <a:rect l="l" t="t" r="r" b="b"/>
              <a:pathLst>
                <a:path w="1829178" h="1829178">
                  <a:moveTo>
                    <a:pt x="0" y="0"/>
                  </a:moveTo>
                  <a:lnTo>
                    <a:pt x="1829178" y="0"/>
                  </a:lnTo>
                  <a:lnTo>
                    <a:pt x="1829178" y="1829178"/>
                  </a:lnTo>
                  <a:lnTo>
                    <a:pt x="0" y="1829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grpSp>
          <p:nvGrpSpPr>
            <p:cNvPr id="14" name="Group 14"/>
            <p:cNvGrpSpPr/>
            <p:nvPr/>
          </p:nvGrpSpPr>
          <p:grpSpPr>
            <a:xfrm>
              <a:off x="0" y="0"/>
              <a:ext cx="1829178" cy="182917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44F40"/>
                </a:solidFill>
                <a:prstDash val="solid"/>
                <a:miter/>
              </a:ln>
            </p:spPr>
            <p:txBody>
              <a:bodyPr/>
              <a:lstStyle/>
              <a:p>
                <a:endParaRPr lang="en-PK"/>
              </a:p>
            </p:txBody>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040"/>
                  </a:lnSpc>
                </a:pPr>
                <a:endParaRPr/>
              </a:p>
            </p:txBody>
          </p:sp>
        </p:grpSp>
      </p:grpSp>
      <p:sp>
        <p:nvSpPr>
          <p:cNvPr id="17" name="Freeform 17"/>
          <p:cNvSpPr/>
          <p:nvPr/>
        </p:nvSpPr>
        <p:spPr>
          <a:xfrm>
            <a:off x="813420" y="1403556"/>
            <a:ext cx="754127" cy="953267"/>
          </a:xfrm>
          <a:custGeom>
            <a:avLst/>
            <a:gdLst/>
            <a:ahLst/>
            <a:cxnLst/>
            <a:rect l="l" t="t" r="r" b="b"/>
            <a:pathLst>
              <a:path w="1041301" h="1373418">
                <a:moveTo>
                  <a:pt x="0" y="0"/>
                </a:moveTo>
                <a:lnTo>
                  <a:pt x="1041300" y="0"/>
                </a:lnTo>
                <a:lnTo>
                  <a:pt x="1041300" y="1373418"/>
                </a:lnTo>
                <a:lnTo>
                  <a:pt x="0" y="13734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18" name="TextBox 18"/>
          <p:cNvSpPr txBox="1"/>
          <p:nvPr/>
        </p:nvSpPr>
        <p:spPr>
          <a:xfrm>
            <a:off x="4851140" y="726544"/>
            <a:ext cx="2083060" cy="509307"/>
          </a:xfrm>
          <a:prstGeom prst="rect">
            <a:avLst/>
          </a:prstGeom>
        </p:spPr>
        <p:txBody>
          <a:bodyPr wrap="square" lIns="0" tIns="0" rIns="0" bIns="0" rtlCol="0" anchor="t">
            <a:spAutoFit/>
          </a:bodyPr>
          <a:lstStyle/>
          <a:p>
            <a:pPr algn="ctr">
              <a:lnSpc>
                <a:spcPts val="4154"/>
              </a:lnSpc>
              <a:spcBef>
                <a:spcPct val="0"/>
              </a:spcBef>
            </a:pPr>
            <a:r>
              <a:rPr lang="en-US" sz="2967" spc="-59" dirty="0">
                <a:solidFill>
                  <a:srgbClr val="65BEB8"/>
                </a:solidFill>
                <a:latin typeface="Cooper Hewitt Bold"/>
              </a:rPr>
              <a:t>GREENER</a:t>
            </a:r>
          </a:p>
        </p:txBody>
      </p:sp>
      <p:sp>
        <p:nvSpPr>
          <p:cNvPr id="19" name="TextBox 19"/>
          <p:cNvSpPr txBox="1"/>
          <p:nvPr/>
        </p:nvSpPr>
        <p:spPr>
          <a:xfrm>
            <a:off x="4769961" y="1360174"/>
            <a:ext cx="730768" cy="303288"/>
          </a:xfrm>
          <a:prstGeom prst="rect">
            <a:avLst/>
          </a:prstGeom>
        </p:spPr>
        <p:txBody>
          <a:bodyPr wrap="square" lIns="0" tIns="0" rIns="0" bIns="0" rtlCol="0" anchor="t">
            <a:spAutoFit/>
          </a:bodyPr>
          <a:lstStyle/>
          <a:p>
            <a:pPr algn="r">
              <a:lnSpc>
                <a:spcPts val="2478"/>
              </a:lnSpc>
              <a:spcBef>
                <a:spcPct val="0"/>
              </a:spcBef>
            </a:pPr>
            <a:r>
              <a:rPr lang="en-US" sz="1770" dirty="0">
                <a:solidFill>
                  <a:srgbClr val="65BEB8"/>
                </a:solidFill>
                <a:latin typeface="Cooper Hewitt"/>
              </a:rPr>
              <a:t>AND</a:t>
            </a:r>
          </a:p>
        </p:txBody>
      </p:sp>
      <p:sp>
        <p:nvSpPr>
          <p:cNvPr id="20" name="TextBox 20"/>
          <p:cNvSpPr txBox="1"/>
          <p:nvPr/>
        </p:nvSpPr>
        <p:spPr>
          <a:xfrm>
            <a:off x="5315233" y="1319493"/>
            <a:ext cx="1371600" cy="509307"/>
          </a:xfrm>
          <a:prstGeom prst="rect">
            <a:avLst/>
          </a:prstGeom>
        </p:spPr>
        <p:txBody>
          <a:bodyPr wrap="square" lIns="0" tIns="0" rIns="0" bIns="0" rtlCol="0" anchor="t">
            <a:spAutoFit/>
          </a:bodyPr>
          <a:lstStyle/>
          <a:p>
            <a:pPr algn="r">
              <a:lnSpc>
                <a:spcPts val="4154"/>
              </a:lnSpc>
              <a:spcBef>
                <a:spcPct val="0"/>
              </a:spcBef>
            </a:pPr>
            <a:r>
              <a:rPr lang="en-US" sz="2967" spc="-59" dirty="0">
                <a:solidFill>
                  <a:srgbClr val="65BEB8"/>
                </a:solidFill>
                <a:latin typeface="Cooper Hewitt Bold"/>
              </a:rPr>
              <a:t>SAFER</a:t>
            </a:r>
          </a:p>
        </p:txBody>
      </p:sp>
      <p:sp>
        <p:nvSpPr>
          <p:cNvPr id="22" name="TextBox 21">
            <a:extLst>
              <a:ext uri="{FF2B5EF4-FFF2-40B4-BE49-F238E27FC236}">
                <a16:creationId xmlns:a16="http://schemas.microsoft.com/office/drawing/2014/main" id="{81CD5FB6-CE78-4E7D-D3B9-AB39F393C01F}"/>
              </a:ext>
            </a:extLst>
          </p:cNvPr>
          <p:cNvSpPr txBox="1"/>
          <p:nvPr/>
        </p:nvSpPr>
        <p:spPr>
          <a:xfrm>
            <a:off x="4738729" y="3124200"/>
            <a:ext cx="2535162" cy="4431983"/>
          </a:xfrm>
          <a:prstGeom prst="rect">
            <a:avLst/>
          </a:prstGeom>
          <a:noFill/>
        </p:spPr>
        <p:txBody>
          <a:bodyPr wrap="square" rtlCol="0">
            <a:spAutoFit/>
          </a:bodyPr>
          <a:lstStyle/>
          <a:p>
            <a:pPr algn="ctr"/>
            <a:r>
              <a:rPr lang="en-US" sz="2400" dirty="0">
                <a:solidFill>
                  <a:schemeClr val="accent5">
                    <a:lumMod val="50000"/>
                  </a:schemeClr>
                </a:solidFill>
                <a:latin typeface="ABeeZee Bold" panose="020B0604020202020204" charset="0"/>
                <a:ea typeface="Calibri" panose="020F0502020204030204" pitchFamily="34" charset="0"/>
              </a:rPr>
              <a:t>Waste Disposal</a:t>
            </a:r>
            <a:endParaRPr lang="en-US" sz="2400" dirty="0">
              <a:solidFill>
                <a:schemeClr val="accent5">
                  <a:lumMod val="50000"/>
                </a:schemeClr>
              </a:solidFill>
              <a:effectLst/>
              <a:latin typeface="ABeeZee Bold" panose="020B0604020202020204" charset="0"/>
              <a:ea typeface="Calibri" panose="020F0502020204030204" pitchFamily="34" charset="0"/>
            </a:endParaRPr>
          </a:p>
          <a:p>
            <a:pPr algn="ctr"/>
            <a:r>
              <a:rPr lang="en-US" sz="2000" dirty="0">
                <a:solidFill>
                  <a:schemeClr val="accent5">
                    <a:lumMod val="50000"/>
                  </a:schemeClr>
                </a:solidFill>
                <a:latin typeface="ABeeZee" panose="020B0604020202020204" charset="0"/>
                <a:ea typeface="Calibri" panose="020F0502020204030204" pitchFamily="34" charset="0"/>
              </a:rPr>
              <a:t>Reduce overall waste generation on-campus by 40% by 2035 by implementing comprehensive waste management practices, recycling programs, and education campaigns</a:t>
            </a:r>
            <a:r>
              <a:rPr lang="en-US" sz="2000" dirty="0">
                <a:solidFill>
                  <a:schemeClr val="accent5">
                    <a:lumMod val="50000"/>
                  </a:schemeClr>
                </a:solidFill>
                <a:effectLst/>
                <a:latin typeface="ABeeZee" panose="020B0604020202020204" charset="0"/>
                <a:ea typeface="Calibri" panose="020F0502020204030204" pitchFamily="34" charset="0"/>
              </a:rPr>
              <a:t>.</a:t>
            </a:r>
          </a:p>
          <a:p>
            <a:pPr algn="ctr"/>
            <a:endParaRPr lang="en-US" sz="2000" dirty="0">
              <a:solidFill>
                <a:schemeClr val="accent5">
                  <a:lumMod val="50000"/>
                </a:schemeClr>
              </a:solidFill>
            </a:endParaRPr>
          </a:p>
        </p:txBody>
      </p:sp>
      <p:sp>
        <p:nvSpPr>
          <p:cNvPr id="23" name="TextBox 22">
            <a:extLst>
              <a:ext uri="{FF2B5EF4-FFF2-40B4-BE49-F238E27FC236}">
                <a16:creationId xmlns:a16="http://schemas.microsoft.com/office/drawing/2014/main" id="{C1A6A714-9BB1-0152-9AA0-B8E19727B782}"/>
              </a:ext>
            </a:extLst>
          </p:cNvPr>
          <p:cNvSpPr txBox="1"/>
          <p:nvPr/>
        </p:nvSpPr>
        <p:spPr>
          <a:xfrm>
            <a:off x="813420" y="5471512"/>
            <a:ext cx="2909917" cy="3231654"/>
          </a:xfrm>
          <a:prstGeom prst="rect">
            <a:avLst/>
          </a:prstGeom>
          <a:noFill/>
        </p:spPr>
        <p:txBody>
          <a:bodyPr wrap="square" rtlCol="0">
            <a:spAutoFit/>
          </a:bodyPr>
          <a:lstStyle/>
          <a:p>
            <a:pPr algn="ctr"/>
            <a:r>
              <a:rPr lang="en-US" sz="2400" dirty="0">
                <a:solidFill>
                  <a:schemeClr val="accent5">
                    <a:lumMod val="50000"/>
                  </a:schemeClr>
                </a:solidFill>
                <a:latin typeface="ABeeZee Bold" panose="020B0604020202020204" charset="0"/>
                <a:ea typeface="Calibri" panose="020F0502020204030204" pitchFamily="34" charset="0"/>
              </a:rPr>
              <a:t>Water Recycling</a:t>
            </a:r>
            <a:endParaRPr lang="en-US" sz="2400" dirty="0">
              <a:solidFill>
                <a:schemeClr val="accent5">
                  <a:lumMod val="50000"/>
                </a:schemeClr>
              </a:solidFill>
              <a:effectLst/>
              <a:latin typeface="ABeeZee Bold" panose="020B0604020202020204" charset="0"/>
              <a:ea typeface="Calibri" panose="020F0502020204030204" pitchFamily="34" charset="0"/>
            </a:endParaRPr>
          </a:p>
          <a:p>
            <a:pPr algn="ctr"/>
            <a:r>
              <a:rPr lang="en-US" sz="2000" dirty="0">
                <a:solidFill>
                  <a:schemeClr val="accent5">
                    <a:lumMod val="50000"/>
                  </a:schemeClr>
                </a:solidFill>
                <a:latin typeface="ABeeZee" panose="020B0604020202020204" charset="0"/>
              </a:rPr>
              <a:t>AIOU aims to install water recycling systems that will treat and reuse 30% of campus water for non-drinking purposes by 2035, with a focus on greywater recycling.</a:t>
            </a:r>
            <a:endParaRPr lang="en-US" sz="2000" dirty="0">
              <a:solidFill>
                <a:schemeClr val="accent5">
                  <a:lumMod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FE4"/>
        </a:solidFill>
        <a:effectLst/>
      </p:bgPr>
    </p:bg>
    <p:spTree>
      <p:nvGrpSpPr>
        <p:cNvPr id="1" name=""/>
        <p:cNvGrpSpPr/>
        <p:nvPr/>
      </p:nvGrpSpPr>
      <p:grpSpPr>
        <a:xfrm>
          <a:off x="0" y="0"/>
          <a:ext cx="0" cy="0"/>
          <a:chOff x="0" y="0"/>
          <a:chExt cx="0" cy="0"/>
        </a:xfrm>
      </p:grpSpPr>
      <p:grpSp>
        <p:nvGrpSpPr>
          <p:cNvPr id="11" name="Group 11"/>
          <p:cNvGrpSpPr/>
          <p:nvPr/>
        </p:nvGrpSpPr>
        <p:grpSpPr>
          <a:xfrm>
            <a:off x="5664875" y="3726781"/>
            <a:ext cx="1779219" cy="1779219"/>
            <a:chOff x="0" y="0"/>
            <a:chExt cx="2372292" cy="2372292"/>
          </a:xfrm>
        </p:grpSpPr>
        <p:grpSp>
          <p:nvGrpSpPr>
            <p:cNvPr id="12" name="Group 12"/>
            <p:cNvGrpSpPr/>
            <p:nvPr/>
          </p:nvGrpSpPr>
          <p:grpSpPr>
            <a:xfrm>
              <a:off x="0" y="0"/>
              <a:ext cx="2372292" cy="237229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A5E"/>
              </a:solidFill>
            </p:spPr>
            <p:txBody>
              <a:bodyPr/>
              <a:lstStyle/>
              <a:p>
                <a:endParaRPr lang="en-PK"/>
              </a:p>
            </p:txBody>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nvGrpSpPr>
            <p:cNvPr id="15" name="Group 15"/>
            <p:cNvGrpSpPr/>
            <p:nvPr/>
          </p:nvGrpSpPr>
          <p:grpSpPr>
            <a:xfrm>
              <a:off x="204077" y="204077"/>
              <a:ext cx="1964137" cy="196413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FE6"/>
              </a:solidFill>
            </p:spPr>
            <p:txBody>
              <a:bodyPr/>
              <a:lstStyle/>
              <a:p>
                <a:endParaRPr lang="en-PK"/>
              </a:p>
            </p:txBody>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grpSp>
        <p:nvGrpSpPr>
          <p:cNvPr id="18" name="Group 18"/>
          <p:cNvGrpSpPr/>
          <p:nvPr/>
        </p:nvGrpSpPr>
        <p:grpSpPr>
          <a:xfrm>
            <a:off x="572063" y="5824478"/>
            <a:ext cx="1779219" cy="1779219"/>
            <a:chOff x="0" y="0"/>
            <a:chExt cx="2372292" cy="2372292"/>
          </a:xfrm>
        </p:grpSpPr>
        <p:grpSp>
          <p:nvGrpSpPr>
            <p:cNvPr id="19" name="Group 19"/>
            <p:cNvGrpSpPr/>
            <p:nvPr/>
          </p:nvGrpSpPr>
          <p:grpSpPr>
            <a:xfrm>
              <a:off x="0" y="0"/>
              <a:ext cx="2372292" cy="237229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A5E"/>
              </a:solidFill>
            </p:spPr>
            <p:txBody>
              <a:bodyPr/>
              <a:lstStyle/>
              <a:p>
                <a:endParaRPr lang="en-PK"/>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nvGrpSpPr>
            <p:cNvPr id="22" name="Group 22"/>
            <p:cNvGrpSpPr/>
            <p:nvPr/>
          </p:nvGrpSpPr>
          <p:grpSpPr>
            <a:xfrm>
              <a:off x="204077" y="204077"/>
              <a:ext cx="1964137" cy="196413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FE6"/>
              </a:solidFill>
            </p:spPr>
            <p:txBody>
              <a:bodyPr/>
              <a:lstStyle/>
              <a:p>
                <a:endParaRPr lang="en-PK"/>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sp>
        <p:nvSpPr>
          <p:cNvPr id="25" name="Freeform 25"/>
          <p:cNvSpPr/>
          <p:nvPr/>
        </p:nvSpPr>
        <p:spPr>
          <a:xfrm>
            <a:off x="794532" y="6192069"/>
            <a:ext cx="1754746" cy="1000205"/>
          </a:xfrm>
          <a:custGeom>
            <a:avLst/>
            <a:gdLst/>
            <a:ahLst/>
            <a:cxnLst/>
            <a:rect l="l" t="t" r="r" b="b"/>
            <a:pathLst>
              <a:path w="1754746" h="1000205">
                <a:moveTo>
                  <a:pt x="0" y="0"/>
                </a:moveTo>
                <a:lnTo>
                  <a:pt x="1754746" y="0"/>
                </a:lnTo>
                <a:lnTo>
                  <a:pt x="1754746" y="1000205"/>
                </a:lnTo>
                <a:lnTo>
                  <a:pt x="0" y="1000205"/>
                </a:lnTo>
                <a:lnTo>
                  <a:pt x="0" y="0"/>
                </a:lnTo>
                <a:close/>
              </a:path>
            </a:pathLst>
          </a:custGeom>
          <a:blipFill>
            <a:blip r:embed="rId2"/>
            <a:stretch>
              <a:fillRect/>
            </a:stretch>
          </a:blipFill>
        </p:spPr>
        <p:txBody>
          <a:bodyPr/>
          <a:lstStyle/>
          <a:p>
            <a:endParaRPr lang="en-PK"/>
          </a:p>
        </p:txBody>
      </p:sp>
      <p:sp>
        <p:nvSpPr>
          <p:cNvPr id="27" name="Freeform 27"/>
          <p:cNvSpPr/>
          <p:nvPr/>
        </p:nvSpPr>
        <p:spPr>
          <a:xfrm>
            <a:off x="5890964" y="3359063"/>
            <a:ext cx="1327041" cy="2216352"/>
          </a:xfrm>
          <a:custGeom>
            <a:avLst/>
            <a:gdLst/>
            <a:ahLst/>
            <a:cxnLst/>
            <a:rect l="l" t="t" r="r" b="b"/>
            <a:pathLst>
              <a:path w="1327041" h="2216352">
                <a:moveTo>
                  <a:pt x="0" y="0"/>
                </a:moveTo>
                <a:lnTo>
                  <a:pt x="1327041" y="0"/>
                </a:lnTo>
                <a:lnTo>
                  <a:pt x="1327041" y="2216352"/>
                </a:lnTo>
                <a:lnTo>
                  <a:pt x="0" y="22163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31" name="TextBox 31"/>
          <p:cNvSpPr txBox="1"/>
          <p:nvPr/>
        </p:nvSpPr>
        <p:spPr>
          <a:xfrm>
            <a:off x="2693459" y="9600408"/>
            <a:ext cx="2385483" cy="152799"/>
          </a:xfrm>
          <a:prstGeom prst="rect">
            <a:avLst/>
          </a:prstGeom>
        </p:spPr>
        <p:txBody>
          <a:bodyPr lIns="0" tIns="0" rIns="0" bIns="0" rtlCol="0" anchor="t">
            <a:spAutoFit/>
          </a:bodyPr>
          <a:lstStyle/>
          <a:p>
            <a:pPr algn="ctr">
              <a:lnSpc>
                <a:spcPts val="1317"/>
              </a:lnSpc>
            </a:pPr>
            <a:r>
              <a:rPr lang="en-US" sz="941" spc="188" dirty="0">
                <a:solidFill>
                  <a:srgbClr val="59981A"/>
                </a:solidFill>
                <a:latin typeface="Aileron Bold"/>
              </a:rPr>
              <a:t>www.aiou.edu.pk</a:t>
            </a:r>
          </a:p>
        </p:txBody>
      </p:sp>
      <p:grpSp>
        <p:nvGrpSpPr>
          <p:cNvPr id="2" name="Group 1">
            <a:extLst>
              <a:ext uri="{FF2B5EF4-FFF2-40B4-BE49-F238E27FC236}">
                <a16:creationId xmlns:a16="http://schemas.microsoft.com/office/drawing/2014/main" id="{D6130E94-EF54-5716-019F-30075BF7820B}"/>
              </a:ext>
            </a:extLst>
          </p:cNvPr>
          <p:cNvGrpSpPr/>
          <p:nvPr/>
        </p:nvGrpSpPr>
        <p:grpSpPr>
          <a:xfrm>
            <a:off x="980852" y="1721864"/>
            <a:ext cx="3940718" cy="2173064"/>
            <a:chOff x="1432433" y="2541875"/>
            <a:chExt cx="3940718" cy="2173064"/>
          </a:xfrm>
        </p:grpSpPr>
        <p:grpSp>
          <p:nvGrpSpPr>
            <p:cNvPr id="3" name="Group 3"/>
            <p:cNvGrpSpPr/>
            <p:nvPr/>
          </p:nvGrpSpPr>
          <p:grpSpPr>
            <a:xfrm>
              <a:off x="1432433" y="2935720"/>
              <a:ext cx="1779219" cy="1779219"/>
              <a:chOff x="0" y="0"/>
              <a:chExt cx="2372292" cy="2372292"/>
            </a:xfrm>
          </p:grpSpPr>
          <p:grpSp>
            <p:nvGrpSpPr>
              <p:cNvPr id="4" name="Group 4"/>
              <p:cNvGrpSpPr/>
              <p:nvPr/>
            </p:nvGrpSpPr>
            <p:grpSpPr>
              <a:xfrm>
                <a:off x="0" y="0"/>
                <a:ext cx="2372292" cy="2372292"/>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CA5E"/>
                </a:solidFill>
              </p:spPr>
              <p:txBody>
                <a:bodyPr/>
                <a:lstStyle/>
                <a:p>
                  <a:endParaRPr lang="en-PK"/>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nvGrpSpPr>
              <p:cNvPr id="7" name="Group 7"/>
              <p:cNvGrpSpPr/>
              <p:nvPr/>
            </p:nvGrpSpPr>
            <p:grpSpPr>
              <a:xfrm>
                <a:off x="204077" y="204077"/>
                <a:ext cx="1964137" cy="196413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FE6"/>
                </a:solidFill>
              </p:spPr>
              <p:txBody>
                <a:bodyPr/>
                <a:lstStyle/>
                <a:p>
                  <a:endParaRPr lang="en-PK"/>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647"/>
                    </a:lnSpc>
                  </a:pPr>
                  <a:endParaRPr/>
                </a:p>
              </p:txBody>
            </p:sp>
          </p:grpSp>
        </p:grpSp>
        <p:sp>
          <p:nvSpPr>
            <p:cNvPr id="26" name="Freeform 26"/>
            <p:cNvSpPr/>
            <p:nvPr/>
          </p:nvSpPr>
          <p:spPr>
            <a:xfrm>
              <a:off x="1457588" y="2541875"/>
              <a:ext cx="1730302" cy="2173064"/>
            </a:xfrm>
            <a:custGeom>
              <a:avLst/>
              <a:gdLst/>
              <a:ahLst/>
              <a:cxnLst/>
              <a:rect l="l" t="t" r="r" b="b"/>
              <a:pathLst>
                <a:path w="1730302" h="2173064">
                  <a:moveTo>
                    <a:pt x="0" y="0"/>
                  </a:moveTo>
                  <a:lnTo>
                    <a:pt x="1730302" y="0"/>
                  </a:lnTo>
                  <a:lnTo>
                    <a:pt x="1730302" y="2173063"/>
                  </a:lnTo>
                  <a:lnTo>
                    <a:pt x="0" y="21730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K"/>
            </a:p>
          </p:txBody>
        </p:sp>
        <p:grpSp>
          <p:nvGrpSpPr>
            <p:cNvPr id="35" name="Group 34">
              <a:extLst>
                <a:ext uri="{FF2B5EF4-FFF2-40B4-BE49-F238E27FC236}">
                  <a16:creationId xmlns:a16="http://schemas.microsoft.com/office/drawing/2014/main" id="{C2E5D5B1-C744-7B39-BEF6-C53DAAF7765E}"/>
                </a:ext>
              </a:extLst>
            </p:cNvPr>
            <p:cNvGrpSpPr/>
            <p:nvPr/>
          </p:nvGrpSpPr>
          <p:grpSpPr>
            <a:xfrm>
              <a:off x="3000859" y="3117843"/>
              <a:ext cx="2372292" cy="1061231"/>
              <a:chOff x="3000859" y="3117843"/>
              <a:chExt cx="2372292" cy="1061231"/>
            </a:xfrm>
          </p:grpSpPr>
          <p:sp>
            <p:nvSpPr>
              <p:cNvPr id="28" name="TextBox 28"/>
              <p:cNvSpPr txBox="1"/>
              <p:nvPr/>
            </p:nvSpPr>
            <p:spPr>
              <a:xfrm>
                <a:off x="3000859" y="3117843"/>
                <a:ext cx="2372292" cy="471390"/>
              </a:xfrm>
              <a:prstGeom prst="rect">
                <a:avLst/>
              </a:prstGeom>
            </p:spPr>
            <p:txBody>
              <a:bodyPr lIns="0" tIns="0" rIns="0" bIns="0" rtlCol="0" anchor="t">
                <a:spAutoFit/>
              </a:bodyPr>
              <a:lstStyle/>
              <a:p>
                <a:pPr algn="ctr">
                  <a:lnSpc>
                    <a:spcPts val="3843"/>
                  </a:lnSpc>
                </a:pPr>
                <a:r>
                  <a:rPr lang="en-US" sz="2745" dirty="0">
                    <a:solidFill>
                      <a:srgbClr val="59981A"/>
                    </a:solidFill>
                    <a:latin typeface="Aileron Bold"/>
                  </a:rPr>
                  <a:t>REDUCE</a:t>
                </a:r>
              </a:p>
            </p:txBody>
          </p:sp>
          <p:sp>
            <p:nvSpPr>
              <p:cNvPr id="32" name="TextBox 32"/>
              <p:cNvSpPr txBox="1"/>
              <p:nvPr/>
            </p:nvSpPr>
            <p:spPr>
              <a:xfrm>
                <a:off x="3000859" y="3589233"/>
                <a:ext cx="2372292" cy="589841"/>
              </a:xfrm>
              <a:prstGeom prst="rect">
                <a:avLst/>
              </a:prstGeom>
            </p:spPr>
            <p:txBody>
              <a:bodyPr lIns="0" tIns="0" rIns="0" bIns="0" rtlCol="0" anchor="t">
                <a:spAutoFit/>
              </a:bodyPr>
              <a:lstStyle/>
              <a:p>
                <a:pPr algn="ctr">
                  <a:lnSpc>
                    <a:spcPts val="2432"/>
                  </a:lnSpc>
                </a:pPr>
                <a:r>
                  <a:rPr lang="en-US" sz="1737" spc="173" dirty="0">
                    <a:solidFill>
                      <a:srgbClr val="002703"/>
                    </a:solidFill>
                    <a:latin typeface="Aileron"/>
                  </a:rPr>
                  <a:t>Organic &amp; Inorganic waste</a:t>
                </a:r>
              </a:p>
            </p:txBody>
          </p:sp>
        </p:grpSp>
      </p:grpSp>
      <p:grpSp>
        <p:nvGrpSpPr>
          <p:cNvPr id="36" name="Group 35">
            <a:extLst>
              <a:ext uri="{FF2B5EF4-FFF2-40B4-BE49-F238E27FC236}">
                <a16:creationId xmlns:a16="http://schemas.microsoft.com/office/drawing/2014/main" id="{7C9A0D5E-109D-CDE2-BB07-730AAB729B13}"/>
              </a:ext>
            </a:extLst>
          </p:cNvPr>
          <p:cNvGrpSpPr/>
          <p:nvPr/>
        </p:nvGrpSpPr>
        <p:grpSpPr>
          <a:xfrm>
            <a:off x="4751456" y="5679666"/>
            <a:ext cx="3092741" cy="1040942"/>
            <a:chOff x="1040382" y="5477108"/>
            <a:chExt cx="3092741" cy="1040942"/>
          </a:xfrm>
        </p:grpSpPr>
        <p:sp>
          <p:nvSpPr>
            <p:cNvPr id="30" name="TextBox 30"/>
            <p:cNvSpPr txBox="1"/>
            <p:nvPr/>
          </p:nvSpPr>
          <p:spPr>
            <a:xfrm>
              <a:off x="1124932" y="5905151"/>
              <a:ext cx="2923641" cy="612899"/>
            </a:xfrm>
            <a:prstGeom prst="rect">
              <a:avLst/>
            </a:prstGeom>
          </p:spPr>
          <p:txBody>
            <a:bodyPr lIns="0" tIns="0" rIns="0" bIns="0" rtlCol="0" anchor="t">
              <a:spAutoFit/>
            </a:bodyPr>
            <a:lstStyle/>
            <a:p>
              <a:pPr algn="ctr">
                <a:lnSpc>
                  <a:spcPts val="2432"/>
                </a:lnSpc>
              </a:pPr>
              <a:r>
                <a:rPr lang="en-US" sz="1737" spc="173" dirty="0">
                  <a:solidFill>
                    <a:srgbClr val="002703"/>
                  </a:solidFill>
                  <a:latin typeface="Aileron"/>
                </a:rPr>
                <a:t>Use eco-friendly with reusable bags</a:t>
              </a:r>
            </a:p>
          </p:txBody>
        </p:sp>
        <p:sp>
          <p:nvSpPr>
            <p:cNvPr id="33" name="TextBox 33"/>
            <p:cNvSpPr txBox="1"/>
            <p:nvPr/>
          </p:nvSpPr>
          <p:spPr>
            <a:xfrm>
              <a:off x="1040382" y="5477108"/>
              <a:ext cx="3092741" cy="471390"/>
            </a:xfrm>
            <a:prstGeom prst="rect">
              <a:avLst/>
            </a:prstGeom>
          </p:spPr>
          <p:txBody>
            <a:bodyPr lIns="0" tIns="0" rIns="0" bIns="0" rtlCol="0" anchor="t">
              <a:spAutoFit/>
            </a:bodyPr>
            <a:lstStyle/>
            <a:p>
              <a:pPr algn="ctr">
                <a:lnSpc>
                  <a:spcPts val="3843"/>
                </a:lnSpc>
              </a:pPr>
              <a:r>
                <a:rPr lang="en-US" sz="2745" dirty="0">
                  <a:solidFill>
                    <a:srgbClr val="59981A"/>
                  </a:solidFill>
                  <a:latin typeface="Aileron Bold"/>
                </a:rPr>
                <a:t>REUSE</a:t>
              </a:r>
            </a:p>
          </p:txBody>
        </p:sp>
      </p:grpSp>
      <p:grpSp>
        <p:nvGrpSpPr>
          <p:cNvPr id="37" name="Group 36">
            <a:extLst>
              <a:ext uri="{FF2B5EF4-FFF2-40B4-BE49-F238E27FC236}">
                <a16:creationId xmlns:a16="http://schemas.microsoft.com/office/drawing/2014/main" id="{B4F78F78-8746-5079-440B-22EA64AA3692}"/>
              </a:ext>
            </a:extLst>
          </p:cNvPr>
          <p:cNvGrpSpPr/>
          <p:nvPr/>
        </p:nvGrpSpPr>
        <p:grpSpPr>
          <a:xfrm>
            <a:off x="0" y="7680127"/>
            <a:ext cx="3092741" cy="1370230"/>
            <a:chOff x="3498280" y="7939929"/>
            <a:chExt cx="3092741" cy="1370230"/>
          </a:xfrm>
        </p:grpSpPr>
        <p:sp>
          <p:nvSpPr>
            <p:cNvPr id="29" name="TextBox 29"/>
            <p:cNvSpPr txBox="1"/>
            <p:nvPr/>
          </p:nvSpPr>
          <p:spPr>
            <a:xfrm>
              <a:off x="3498280" y="7939929"/>
              <a:ext cx="3092741" cy="471390"/>
            </a:xfrm>
            <a:prstGeom prst="rect">
              <a:avLst/>
            </a:prstGeom>
          </p:spPr>
          <p:txBody>
            <a:bodyPr lIns="0" tIns="0" rIns="0" bIns="0" rtlCol="0" anchor="t">
              <a:spAutoFit/>
            </a:bodyPr>
            <a:lstStyle/>
            <a:p>
              <a:pPr algn="ctr">
                <a:lnSpc>
                  <a:spcPts val="3843"/>
                </a:lnSpc>
              </a:pPr>
              <a:r>
                <a:rPr lang="en-US" sz="2745" dirty="0">
                  <a:solidFill>
                    <a:srgbClr val="59981A"/>
                  </a:solidFill>
                  <a:latin typeface="Aileron Bold"/>
                </a:rPr>
                <a:t>RECYCLE</a:t>
              </a:r>
            </a:p>
          </p:txBody>
        </p:sp>
        <p:sp>
          <p:nvSpPr>
            <p:cNvPr id="34" name="TextBox 34"/>
            <p:cNvSpPr txBox="1"/>
            <p:nvPr/>
          </p:nvSpPr>
          <p:spPr>
            <a:xfrm>
              <a:off x="3802244" y="8412541"/>
              <a:ext cx="2484812" cy="897618"/>
            </a:xfrm>
            <a:prstGeom prst="rect">
              <a:avLst/>
            </a:prstGeom>
          </p:spPr>
          <p:txBody>
            <a:bodyPr lIns="0" tIns="0" rIns="0" bIns="0" rtlCol="0" anchor="t">
              <a:spAutoFit/>
            </a:bodyPr>
            <a:lstStyle/>
            <a:p>
              <a:pPr algn="ctr">
                <a:lnSpc>
                  <a:spcPts val="2432"/>
                </a:lnSpc>
              </a:pPr>
              <a:r>
                <a:rPr lang="en-US" sz="1737" spc="173" dirty="0">
                  <a:solidFill>
                    <a:srgbClr val="002703"/>
                  </a:solidFill>
                  <a:latin typeface="Aileron"/>
                </a:rPr>
                <a:t>Clothes, materials, food, bottles and cans</a:t>
              </a:r>
            </a:p>
          </p:txBody>
        </p:sp>
      </p:grpSp>
      <p:sp>
        <p:nvSpPr>
          <p:cNvPr id="39" name="TextBox 38">
            <a:extLst>
              <a:ext uri="{FF2B5EF4-FFF2-40B4-BE49-F238E27FC236}">
                <a16:creationId xmlns:a16="http://schemas.microsoft.com/office/drawing/2014/main" id="{3A72F486-DA8F-0B03-B92D-8562F8AE2710}"/>
              </a:ext>
            </a:extLst>
          </p:cNvPr>
          <p:cNvSpPr txBox="1"/>
          <p:nvPr/>
        </p:nvSpPr>
        <p:spPr>
          <a:xfrm>
            <a:off x="1695274" y="3961372"/>
            <a:ext cx="3886200" cy="2185214"/>
          </a:xfrm>
          <a:prstGeom prst="rect">
            <a:avLst/>
          </a:prstGeom>
          <a:noFill/>
        </p:spPr>
        <p:txBody>
          <a:bodyPr wrap="square">
            <a:spAutoFit/>
          </a:bodyPr>
          <a:lstStyle/>
          <a:p>
            <a:pPr algn="ctr"/>
            <a:r>
              <a:rPr lang="en-US" sz="4400" b="1" dirty="0">
                <a:solidFill>
                  <a:srgbClr val="ED8700"/>
                </a:solidFill>
                <a:latin typeface="Bahnschrift Light" panose="020B0502040204020203" pitchFamily="34" charset="0"/>
              </a:rPr>
              <a:t>AIOU has</a:t>
            </a:r>
          </a:p>
          <a:p>
            <a:pPr algn="ctr"/>
            <a:r>
              <a:rPr lang="en-US" sz="4800" b="1" dirty="0">
                <a:solidFill>
                  <a:srgbClr val="ED8700"/>
                </a:solidFill>
                <a:latin typeface="3ds Condensed" panose="02000503020000020004" pitchFamily="2" charset="0"/>
              </a:rPr>
              <a:t>Zero Waste</a:t>
            </a:r>
          </a:p>
          <a:p>
            <a:pPr algn="ctr"/>
            <a:r>
              <a:rPr lang="en-US" sz="4400" b="1" dirty="0">
                <a:solidFill>
                  <a:srgbClr val="ED8700"/>
                </a:solidFill>
                <a:latin typeface="Bahnschrift Light" panose="020B0502040204020203" pitchFamily="34" charset="0"/>
              </a:rPr>
              <a:t>Policy</a:t>
            </a:r>
            <a:endParaRPr lang="en-US" sz="7200" b="1" dirty="0">
              <a:solidFill>
                <a:srgbClr val="ED8700"/>
              </a:solidFill>
              <a:latin typeface="Bahnschrift Light" panose="020B0502040204020203"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328927" y="1130245"/>
            <a:ext cx="7114545" cy="5567132"/>
          </a:xfrm>
          <a:custGeom>
            <a:avLst/>
            <a:gdLst/>
            <a:ahLst/>
            <a:cxnLst/>
            <a:rect l="l" t="t" r="r" b="b"/>
            <a:pathLst>
              <a:path w="7114545" h="5567132">
                <a:moveTo>
                  <a:pt x="0" y="0"/>
                </a:moveTo>
                <a:lnTo>
                  <a:pt x="7114546" y="0"/>
                </a:lnTo>
                <a:lnTo>
                  <a:pt x="7114546" y="5567132"/>
                </a:lnTo>
                <a:lnTo>
                  <a:pt x="0" y="556713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en-PK"/>
          </a:p>
        </p:txBody>
      </p:sp>
      <p:grpSp>
        <p:nvGrpSpPr>
          <p:cNvPr id="3" name="Group 3"/>
          <p:cNvGrpSpPr/>
          <p:nvPr/>
        </p:nvGrpSpPr>
        <p:grpSpPr>
          <a:xfrm>
            <a:off x="1040382" y="3695744"/>
            <a:ext cx="2712299" cy="870218"/>
            <a:chOff x="0" y="0"/>
            <a:chExt cx="1032887" cy="331393"/>
          </a:xfrm>
        </p:grpSpPr>
        <p:sp>
          <p:nvSpPr>
            <p:cNvPr id="4" name="Freeform 4"/>
            <p:cNvSpPr/>
            <p:nvPr/>
          </p:nvSpPr>
          <p:spPr>
            <a:xfrm>
              <a:off x="0" y="0"/>
              <a:ext cx="1032887" cy="331393"/>
            </a:xfrm>
            <a:custGeom>
              <a:avLst/>
              <a:gdLst/>
              <a:ahLst/>
              <a:cxnLst/>
              <a:rect l="l" t="t" r="r" b="b"/>
              <a:pathLst>
                <a:path w="1032887" h="331393">
                  <a:moveTo>
                    <a:pt x="5709" y="0"/>
                  </a:moveTo>
                  <a:lnTo>
                    <a:pt x="1027178" y="0"/>
                  </a:lnTo>
                  <a:cubicBezTo>
                    <a:pt x="1028692" y="0"/>
                    <a:pt x="1030144" y="601"/>
                    <a:pt x="1031215" y="1672"/>
                  </a:cubicBezTo>
                  <a:cubicBezTo>
                    <a:pt x="1032286" y="2743"/>
                    <a:pt x="1032887" y="4195"/>
                    <a:pt x="1032887" y="5709"/>
                  </a:cubicBezTo>
                  <a:lnTo>
                    <a:pt x="1032887" y="325684"/>
                  </a:lnTo>
                  <a:cubicBezTo>
                    <a:pt x="1032887" y="327198"/>
                    <a:pt x="1032286" y="328650"/>
                    <a:pt x="1031215" y="329721"/>
                  </a:cubicBezTo>
                  <a:cubicBezTo>
                    <a:pt x="1030144" y="330792"/>
                    <a:pt x="1028692" y="331393"/>
                    <a:pt x="1027178" y="331393"/>
                  </a:cubicBezTo>
                  <a:lnTo>
                    <a:pt x="5709" y="331393"/>
                  </a:lnTo>
                  <a:cubicBezTo>
                    <a:pt x="4195" y="331393"/>
                    <a:pt x="2743" y="330792"/>
                    <a:pt x="1672" y="329721"/>
                  </a:cubicBezTo>
                  <a:cubicBezTo>
                    <a:pt x="601" y="328650"/>
                    <a:pt x="0" y="327198"/>
                    <a:pt x="0" y="325684"/>
                  </a:cubicBezTo>
                  <a:lnTo>
                    <a:pt x="0" y="5709"/>
                  </a:lnTo>
                  <a:cubicBezTo>
                    <a:pt x="0" y="4195"/>
                    <a:pt x="601" y="2743"/>
                    <a:pt x="1672" y="1672"/>
                  </a:cubicBezTo>
                  <a:cubicBezTo>
                    <a:pt x="2743" y="601"/>
                    <a:pt x="4195" y="0"/>
                    <a:pt x="5709" y="0"/>
                  </a:cubicBezTo>
                  <a:close/>
                </a:path>
              </a:pathLst>
            </a:custGeom>
            <a:solidFill>
              <a:srgbClr val="FFFADD"/>
            </a:solidFill>
            <a:ln cap="sq">
              <a:noFill/>
              <a:prstDash val="solid"/>
              <a:miter/>
            </a:ln>
          </p:spPr>
          <p:txBody>
            <a:bodyPr/>
            <a:lstStyle/>
            <a:p>
              <a:endParaRPr lang="en-PK"/>
            </a:p>
          </p:txBody>
        </p:sp>
        <p:sp>
          <p:nvSpPr>
            <p:cNvPr id="5" name="TextBox 5"/>
            <p:cNvSpPr txBox="1"/>
            <p:nvPr/>
          </p:nvSpPr>
          <p:spPr>
            <a:xfrm>
              <a:off x="0" y="-9525"/>
              <a:ext cx="1032887" cy="340918"/>
            </a:xfrm>
            <a:prstGeom prst="rect">
              <a:avLst/>
            </a:prstGeom>
          </p:spPr>
          <p:txBody>
            <a:bodyPr lIns="23903" tIns="23903" rIns="23903" bIns="23903" rtlCol="0" anchor="ctr"/>
            <a:lstStyle/>
            <a:p>
              <a:pPr algn="ctr">
                <a:lnSpc>
                  <a:spcPts val="1221"/>
                </a:lnSpc>
              </a:pPr>
              <a:endParaRPr/>
            </a:p>
          </p:txBody>
        </p:sp>
      </p:grpSp>
      <p:grpSp>
        <p:nvGrpSpPr>
          <p:cNvPr id="6" name="Group 6"/>
          <p:cNvGrpSpPr/>
          <p:nvPr/>
        </p:nvGrpSpPr>
        <p:grpSpPr>
          <a:xfrm>
            <a:off x="4019720" y="3695744"/>
            <a:ext cx="2712299" cy="870218"/>
            <a:chOff x="0" y="0"/>
            <a:chExt cx="1032887" cy="331393"/>
          </a:xfrm>
        </p:grpSpPr>
        <p:sp>
          <p:nvSpPr>
            <p:cNvPr id="7" name="Freeform 7"/>
            <p:cNvSpPr/>
            <p:nvPr/>
          </p:nvSpPr>
          <p:spPr>
            <a:xfrm>
              <a:off x="0" y="0"/>
              <a:ext cx="1032887" cy="331393"/>
            </a:xfrm>
            <a:custGeom>
              <a:avLst/>
              <a:gdLst/>
              <a:ahLst/>
              <a:cxnLst/>
              <a:rect l="l" t="t" r="r" b="b"/>
              <a:pathLst>
                <a:path w="1032887" h="331393">
                  <a:moveTo>
                    <a:pt x="5709" y="0"/>
                  </a:moveTo>
                  <a:lnTo>
                    <a:pt x="1027178" y="0"/>
                  </a:lnTo>
                  <a:cubicBezTo>
                    <a:pt x="1028692" y="0"/>
                    <a:pt x="1030144" y="601"/>
                    <a:pt x="1031215" y="1672"/>
                  </a:cubicBezTo>
                  <a:cubicBezTo>
                    <a:pt x="1032286" y="2743"/>
                    <a:pt x="1032887" y="4195"/>
                    <a:pt x="1032887" y="5709"/>
                  </a:cubicBezTo>
                  <a:lnTo>
                    <a:pt x="1032887" y="325684"/>
                  </a:lnTo>
                  <a:cubicBezTo>
                    <a:pt x="1032887" y="327198"/>
                    <a:pt x="1032286" y="328650"/>
                    <a:pt x="1031215" y="329721"/>
                  </a:cubicBezTo>
                  <a:cubicBezTo>
                    <a:pt x="1030144" y="330792"/>
                    <a:pt x="1028692" y="331393"/>
                    <a:pt x="1027178" y="331393"/>
                  </a:cubicBezTo>
                  <a:lnTo>
                    <a:pt x="5709" y="331393"/>
                  </a:lnTo>
                  <a:cubicBezTo>
                    <a:pt x="4195" y="331393"/>
                    <a:pt x="2743" y="330792"/>
                    <a:pt x="1672" y="329721"/>
                  </a:cubicBezTo>
                  <a:cubicBezTo>
                    <a:pt x="601" y="328650"/>
                    <a:pt x="0" y="327198"/>
                    <a:pt x="0" y="325684"/>
                  </a:cubicBezTo>
                  <a:lnTo>
                    <a:pt x="0" y="5709"/>
                  </a:lnTo>
                  <a:cubicBezTo>
                    <a:pt x="0" y="4195"/>
                    <a:pt x="601" y="2743"/>
                    <a:pt x="1672" y="1672"/>
                  </a:cubicBezTo>
                  <a:cubicBezTo>
                    <a:pt x="2743" y="601"/>
                    <a:pt x="4195" y="0"/>
                    <a:pt x="5709" y="0"/>
                  </a:cubicBezTo>
                  <a:close/>
                </a:path>
              </a:pathLst>
            </a:custGeom>
            <a:solidFill>
              <a:srgbClr val="FFFADD"/>
            </a:solidFill>
            <a:ln cap="sq">
              <a:noFill/>
              <a:prstDash val="solid"/>
              <a:miter/>
            </a:ln>
          </p:spPr>
          <p:txBody>
            <a:bodyPr/>
            <a:lstStyle/>
            <a:p>
              <a:endParaRPr lang="en-PK"/>
            </a:p>
          </p:txBody>
        </p:sp>
        <p:sp>
          <p:nvSpPr>
            <p:cNvPr id="8" name="TextBox 8"/>
            <p:cNvSpPr txBox="1"/>
            <p:nvPr/>
          </p:nvSpPr>
          <p:spPr>
            <a:xfrm>
              <a:off x="0" y="-9525"/>
              <a:ext cx="1032887" cy="340918"/>
            </a:xfrm>
            <a:prstGeom prst="rect">
              <a:avLst/>
            </a:prstGeom>
          </p:spPr>
          <p:txBody>
            <a:bodyPr lIns="23903" tIns="23903" rIns="23903" bIns="23903" rtlCol="0" anchor="ctr"/>
            <a:lstStyle/>
            <a:p>
              <a:pPr algn="ctr">
                <a:lnSpc>
                  <a:spcPts val="1221"/>
                </a:lnSpc>
              </a:pPr>
              <a:endParaRPr/>
            </a:p>
          </p:txBody>
        </p:sp>
      </p:grpSp>
      <p:grpSp>
        <p:nvGrpSpPr>
          <p:cNvPr id="9" name="Group 9"/>
          <p:cNvGrpSpPr/>
          <p:nvPr/>
        </p:nvGrpSpPr>
        <p:grpSpPr>
          <a:xfrm>
            <a:off x="1040382" y="4806537"/>
            <a:ext cx="2712299" cy="870218"/>
            <a:chOff x="0" y="0"/>
            <a:chExt cx="1032887" cy="331393"/>
          </a:xfrm>
        </p:grpSpPr>
        <p:sp>
          <p:nvSpPr>
            <p:cNvPr id="10" name="Freeform 10"/>
            <p:cNvSpPr/>
            <p:nvPr/>
          </p:nvSpPr>
          <p:spPr>
            <a:xfrm>
              <a:off x="0" y="0"/>
              <a:ext cx="1032887" cy="331393"/>
            </a:xfrm>
            <a:custGeom>
              <a:avLst/>
              <a:gdLst/>
              <a:ahLst/>
              <a:cxnLst/>
              <a:rect l="l" t="t" r="r" b="b"/>
              <a:pathLst>
                <a:path w="1032887" h="331393">
                  <a:moveTo>
                    <a:pt x="5709" y="0"/>
                  </a:moveTo>
                  <a:lnTo>
                    <a:pt x="1027178" y="0"/>
                  </a:lnTo>
                  <a:cubicBezTo>
                    <a:pt x="1028692" y="0"/>
                    <a:pt x="1030144" y="601"/>
                    <a:pt x="1031215" y="1672"/>
                  </a:cubicBezTo>
                  <a:cubicBezTo>
                    <a:pt x="1032286" y="2743"/>
                    <a:pt x="1032887" y="4195"/>
                    <a:pt x="1032887" y="5709"/>
                  </a:cubicBezTo>
                  <a:lnTo>
                    <a:pt x="1032887" y="325684"/>
                  </a:lnTo>
                  <a:cubicBezTo>
                    <a:pt x="1032887" y="327198"/>
                    <a:pt x="1032286" y="328650"/>
                    <a:pt x="1031215" y="329721"/>
                  </a:cubicBezTo>
                  <a:cubicBezTo>
                    <a:pt x="1030144" y="330792"/>
                    <a:pt x="1028692" y="331393"/>
                    <a:pt x="1027178" y="331393"/>
                  </a:cubicBezTo>
                  <a:lnTo>
                    <a:pt x="5709" y="331393"/>
                  </a:lnTo>
                  <a:cubicBezTo>
                    <a:pt x="4195" y="331393"/>
                    <a:pt x="2743" y="330792"/>
                    <a:pt x="1672" y="329721"/>
                  </a:cubicBezTo>
                  <a:cubicBezTo>
                    <a:pt x="601" y="328650"/>
                    <a:pt x="0" y="327198"/>
                    <a:pt x="0" y="325684"/>
                  </a:cubicBezTo>
                  <a:lnTo>
                    <a:pt x="0" y="5709"/>
                  </a:lnTo>
                  <a:cubicBezTo>
                    <a:pt x="0" y="4195"/>
                    <a:pt x="601" y="2743"/>
                    <a:pt x="1672" y="1672"/>
                  </a:cubicBezTo>
                  <a:cubicBezTo>
                    <a:pt x="2743" y="601"/>
                    <a:pt x="4195" y="0"/>
                    <a:pt x="5709" y="0"/>
                  </a:cubicBezTo>
                  <a:close/>
                </a:path>
              </a:pathLst>
            </a:custGeom>
            <a:solidFill>
              <a:srgbClr val="FFFADD"/>
            </a:solidFill>
            <a:ln cap="sq">
              <a:noFill/>
              <a:prstDash val="solid"/>
              <a:miter/>
            </a:ln>
          </p:spPr>
          <p:txBody>
            <a:bodyPr/>
            <a:lstStyle/>
            <a:p>
              <a:endParaRPr lang="en-PK"/>
            </a:p>
          </p:txBody>
        </p:sp>
        <p:sp>
          <p:nvSpPr>
            <p:cNvPr id="11" name="TextBox 11"/>
            <p:cNvSpPr txBox="1"/>
            <p:nvPr/>
          </p:nvSpPr>
          <p:spPr>
            <a:xfrm>
              <a:off x="0" y="-9525"/>
              <a:ext cx="1032887" cy="340918"/>
            </a:xfrm>
            <a:prstGeom prst="rect">
              <a:avLst/>
            </a:prstGeom>
          </p:spPr>
          <p:txBody>
            <a:bodyPr lIns="23903" tIns="23903" rIns="23903" bIns="23903" rtlCol="0" anchor="ctr"/>
            <a:lstStyle/>
            <a:p>
              <a:pPr algn="ctr">
                <a:lnSpc>
                  <a:spcPts val="1221"/>
                </a:lnSpc>
              </a:pPr>
              <a:endParaRPr/>
            </a:p>
          </p:txBody>
        </p:sp>
      </p:grpSp>
      <p:grpSp>
        <p:nvGrpSpPr>
          <p:cNvPr id="12" name="Group 12"/>
          <p:cNvGrpSpPr/>
          <p:nvPr/>
        </p:nvGrpSpPr>
        <p:grpSpPr>
          <a:xfrm>
            <a:off x="4019720" y="4806537"/>
            <a:ext cx="2712299" cy="870218"/>
            <a:chOff x="0" y="0"/>
            <a:chExt cx="1032887" cy="331393"/>
          </a:xfrm>
        </p:grpSpPr>
        <p:sp>
          <p:nvSpPr>
            <p:cNvPr id="13" name="Freeform 13"/>
            <p:cNvSpPr/>
            <p:nvPr/>
          </p:nvSpPr>
          <p:spPr>
            <a:xfrm>
              <a:off x="0" y="0"/>
              <a:ext cx="1032887" cy="331393"/>
            </a:xfrm>
            <a:custGeom>
              <a:avLst/>
              <a:gdLst/>
              <a:ahLst/>
              <a:cxnLst/>
              <a:rect l="l" t="t" r="r" b="b"/>
              <a:pathLst>
                <a:path w="1032887" h="331393">
                  <a:moveTo>
                    <a:pt x="5709" y="0"/>
                  </a:moveTo>
                  <a:lnTo>
                    <a:pt x="1027178" y="0"/>
                  </a:lnTo>
                  <a:cubicBezTo>
                    <a:pt x="1028692" y="0"/>
                    <a:pt x="1030144" y="601"/>
                    <a:pt x="1031215" y="1672"/>
                  </a:cubicBezTo>
                  <a:cubicBezTo>
                    <a:pt x="1032286" y="2743"/>
                    <a:pt x="1032887" y="4195"/>
                    <a:pt x="1032887" y="5709"/>
                  </a:cubicBezTo>
                  <a:lnTo>
                    <a:pt x="1032887" y="325684"/>
                  </a:lnTo>
                  <a:cubicBezTo>
                    <a:pt x="1032887" y="327198"/>
                    <a:pt x="1032286" y="328650"/>
                    <a:pt x="1031215" y="329721"/>
                  </a:cubicBezTo>
                  <a:cubicBezTo>
                    <a:pt x="1030144" y="330792"/>
                    <a:pt x="1028692" y="331393"/>
                    <a:pt x="1027178" y="331393"/>
                  </a:cubicBezTo>
                  <a:lnTo>
                    <a:pt x="5709" y="331393"/>
                  </a:lnTo>
                  <a:cubicBezTo>
                    <a:pt x="4195" y="331393"/>
                    <a:pt x="2743" y="330792"/>
                    <a:pt x="1672" y="329721"/>
                  </a:cubicBezTo>
                  <a:cubicBezTo>
                    <a:pt x="601" y="328650"/>
                    <a:pt x="0" y="327198"/>
                    <a:pt x="0" y="325684"/>
                  </a:cubicBezTo>
                  <a:lnTo>
                    <a:pt x="0" y="5709"/>
                  </a:lnTo>
                  <a:cubicBezTo>
                    <a:pt x="0" y="4195"/>
                    <a:pt x="601" y="2743"/>
                    <a:pt x="1672" y="1672"/>
                  </a:cubicBezTo>
                  <a:cubicBezTo>
                    <a:pt x="2743" y="601"/>
                    <a:pt x="4195" y="0"/>
                    <a:pt x="5709" y="0"/>
                  </a:cubicBezTo>
                  <a:close/>
                </a:path>
              </a:pathLst>
            </a:custGeom>
            <a:solidFill>
              <a:srgbClr val="FFFADD"/>
            </a:solidFill>
            <a:ln cap="sq">
              <a:noFill/>
              <a:prstDash val="solid"/>
              <a:miter/>
            </a:ln>
          </p:spPr>
          <p:txBody>
            <a:bodyPr/>
            <a:lstStyle/>
            <a:p>
              <a:endParaRPr lang="en-PK"/>
            </a:p>
          </p:txBody>
        </p:sp>
        <p:sp>
          <p:nvSpPr>
            <p:cNvPr id="14" name="TextBox 14"/>
            <p:cNvSpPr txBox="1"/>
            <p:nvPr/>
          </p:nvSpPr>
          <p:spPr>
            <a:xfrm>
              <a:off x="0" y="-9525"/>
              <a:ext cx="1032887" cy="340918"/>
            </a:xfrm>
            <a:prstGeom prst="rect">
              <a:avLst/>
            </a:prstGeom>
          </p:spPr>
          <p:txBody>
            <a:bodyPr lIns="23903" tIns="23903" rIns="23903" bIns="23903" rtlCol="0" anchor="ctr"/>
            <a:lstStyle/>
            <a:p>
              <a:pPr algn="ctr">
                <a:lnSpc>
                  <a:spcPts val="1221"/>
                </a:lnSpc>
              </a:pPr>
              <a:endParaRPr/>
            </a:p>
          </p:txBody>
        </p:sp>
      </p:grpSp>
      <p:sp>
        <p:nvSpPr>
          <p:cNvPr id="15" name="Freeform 15"/>
          <p:cNvSpPr/>
          <p:nvPr/>
        </p:nvSpPr>
        <p:spPr>
          <a:xfrm>
            <a:off x="328927" y="6013814"/>
            <a:ext cx="7114545" cy="7206262"/>
          </a:xfrm>
          <a:custGeom>
            <a:avLst/>
            <a:gdLst/>
            <a:ahLst/>
            <a:cxnLst/>
            <a:rect l="l" t="t" r="r" b="b"/>
            <a:pathLst>
              <a:path w="7114545" h="7206262">
                <a:moveTo>
                  <a:pt x="0" y="0"/>
                </a:moveTo>
                <a:lnTo>
                  <a:pt x="7114546" y="0"/>
                </a:lnTo>
                <a:lnTo>
                  <a:pt x="7114546" y="7206261"/>
                </a:lnTo>
                <a:lnTo>
                  <a:pt x="0" y="7206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17" name="TextBox 17"/>
          <p:cNvSpPr txBox="1"/>
          <p:nvPr/>
        </p:nvSpPr>
        <p:spPr>
          <a:xfrm>
            <a:off x="1891969" y="1391289"/>
            <a:ext cx="4255501" cy="1477328"/>
          </a:xfrm>
          <a:prstGeom prst="rect">
            <a:avLst/>
          </a:prstGeom>
        </p:spPr>
        <p:txBody>
          <a:bodyPr wrap="square" lIns="0" tIns="0" rIns="0" bIns="0" rtlCol="0" anchor="t">
            <a:spAutoFit/>
          </a:bodyPr>
          <a:lstStyle/>
          <a:p>
            <a:pPr algn="ctr"/>
            <a:r>
              <a:rPr lang="en-US" sz="4800" b="1" dirty="0">
                <a:solidFill>
                  <a:srgbClr val="403C38"/>
                </a:solidFill>
                <a:latin typeface="Trade Gothic Inline" panose="020B0504030203020204" pitchFamily="34" charset="0"/>
              </a:rPr>
              <a:t>AIOU stresses </a:t>
            </a:r>
          </a:p>
        </p:txBody>
      </p:sp>
      <p:sp>
        <p:nvSpPr>
          <p:cNvPr id="18" name="TextBox 18"/>
          <p:cNvSpPr txBox="1"/>
          <p:nvPr/>
        </p:nvSpPr>
        <p:spPr>
          <a:xfrm>
            <a:off x="1891969" y="3037146"/>
            <a:ext cx="4527160" cy="210955"/>
          </a:xfrm>
          <a:prstGeom prst="rect">
            <a:avLst/>
          </a:prstGeom>
        </p:spPr>
        <p:txBody>
          <a:bodyPr wrap="square" lIns="0" tIns="0" rIns="0" bIns="0" rtlCol="0" anchor="t">
            <a:spAutoFit/>
          </a:bodyPr>
          <a:lstStyle/>
          <a:p>
            <a:pPr>
              <a:lnSpc>
                <a:spcPts val="1613"/>
              </a:lnSpc>
            </a:pPr>
            <a:r>
              <a:rPr lang="en-US" b="1" dirty="0">
                <a:solidFill>
                  <a:schemeClr val="bg1"/>
                </a:solidFill>
                <a:latin typeface="Montserrat Medium"/>
              </a:rPr>
              <a:t>SOLUTION FOR PLASTIC POLLUTON</a:t>
            </a:r>
          </a:p>
        </p:txBody>
      </p:sp>
      <p:sp>
        <p:nvSpPr>
          <p:cNvPr id="19" name="TextBox 19"/>
          <p:cNvSpPr txBox="1"/>
          <p:nvPr/>
        </p:nvSpPr>
        <p:spPr>
          <a:xfrm>
            <a:off x="1611685" y="3904286"/>
            <a:ext cx="1738366" cy="443610"/>
          </a:xfrm>
          <a:prstGeom prst="rect">
            <a:avLst/>
          </a:prstGeom>
        </p:spPr>
        <p:txBody>
          <a:bodyPr lIns="0" tIns="0" rIns="0" bIns="0" rtlCol="0" anchor="t">
            <a:spAutoFit/>
          </a:bodyPr>
          <a:lstStyle/>
          <a:p>
            <a:pPr algn="ctr">
              <a:lnSpc>
                <a:spcPts val="1776"/>
              </a:lnSpc>
            </a:pPr>
            <a:r>
              <a:rPr lang="en-US" sz="1388" dirty="0">
                <a:solidFill>
                  <a:srgbClr val="403C38"/>
                </a:solidFill>
                <a:latin typeface="Montserrat Medium"/>
              </a:rPr>
              <a:t>Promote recycling and reuse</a:t>
            </a:r>
          </a:p>
        </p:txBody>
      </p:sp>
      <p:sp>
        <p:nvSpPr>
          <p:cNvPr id="20" name="TextBox 20"/>
          <p:cNvSpPr txBox="1"/>
          <p:nvPr/>
        </p:nvSpPr>
        <p:spPr>
          <a:xfrm>
            <a:off x="4250525" y="3904286"/>
            <a:ext cx="2250688" cy="443610"/>
          </a:xfrm>
          <a:prstGeom prst="rect">
            <a:avLst/>
          </a:prstGeom>
        </p:spPr>
        <p:txBody>
          <a:bodyPr lIns="0" tIns="0" rIns="0" bIns="0" rtlCol="0" anchor="t">
            <a:spAutoFit/>
          </a:bodyPr>
          <a:lstStyle/>
          <a:p>
            <a:pPr algn="ctr">
              <a:lnSpc>
                <a:spcPts val="1776"/>
              </a:lnSpc>
            </a:pPr>
            <a:r>
              <a:rPr lang="en-US" sz="1388">
                <a:solidFill>
                  <a:srgbClr val="403C38"/>
                </a:solidFill>
                <a:latin typeface="Montserrat Medium"/>
              </a:rPr>
              <a:t>Improve waste management</a:t>
            </a:r>
          </a:p>
        </p:txBody>
      </p:sp>
      <p:sp>
        <p:nvSpPr>
          <p:cNvPr id="21" name="TextBox 21"/>
          <p:cNvSpPr txBox="1"/>
          <p:nvPr/>
        </p:nvSpPr>
        <p:spPr>
          <a:xfrm>
            <a:off x="1611685" y="5015079"/>
            <a:ext cx="1738366" cy="443610"/>
          </a:xfrm>
          <a:prstGeom prst="rect">
            <a:avLst/>
          </a:prstGeom>
        </p:spPr>
        <p:txBody>
          <a:bodyPr lIns="0" tIns="0" rIns="0" bIns="0" rtlCol="0" anchor="t">
            <a:spAutoFit/>
          </a:bodyPr>
          <a:lstStyle/>
          <a:p>
            <a:pPr algn="ctr">
              <a:lnSpc>
                <a:spcPts val="1776"/>
              </a:lnSpc>
            </a:pPr>
            <a:r>
              <a:rPr lang="en-US" sz="1388" dirty="0">
                <a:solidFill>
                  <a:srgbClr val="403C38"/>
                </a:solidFill>
                <a:latin typeface="Montserrat Medium"/>
              </a:rPr>
              <a:t>Advocate for policy change</a:t>
            </a:r>
          </a:p>
        </p:txBody>
      </p:sp>
      <p:sp>
        <p:nvSpPr>
          <p:cNvPr id="22" name="TextBox 22"/>
          <p:cNvSpPr txBox="1"/>
          <p:nvPr/>
        </p:nvSpPr>
        <p:spPr>
          <a:xfrm>
            <a:off x="4250525" y="5127126"/>
            <a:ext cx="2250688" cy="219516"/>
          </a:xfrm>
          <a:prstGeom prst="rect">
            <a:avLst/>
          </a:prstGeom>
        </p:spPr>
        <p:txBody>
          <a:bodyPr lIns="0" tIns="0" rIns="0" bIns="0" rtlCol="0" anchor="t">
            <a:spAutoFit/>
          </a:bodyPr>
          <a:lstStyle/>
          <a:p>
            <a:pPr algn="ctr">
              <a:lnSpc>
                <a:spcPts val="1776"/>
              </a:lnSpc>
            </a:pPr>
            <a:r>
              <a:rPr lang="en-US" sz="1388">
                <a:solidFill>
                  <a:srgbClr val="403C38"/>
                </a:solidFill>
                <a:latin typeface="Montserrat Medium"/>
              </a:rPr>
              <a:t>Innovate new materials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EBF6"/>
        </a:solidFill>
        <a:effectLst/>
      </p:bgPr>
    </p:bg>
    <p:spTree>
      <p:nvGrpSpPr>
        <p:cNvPr id="1" name=""/>
        <p:cNvGrpSpPr/>
        <p:nvPr/>
      </p:nvGrpSpPr>
      <p:grpSpPr>
        <a:xfrm>
          <a:off x="0" y="0"/>
          <a:ext cx="0" cy="0"/>
          <a:chOff x="0" y="0"/>
          <a:chExt cx="0" cy="0"/>
        </a:xfrm>
      </p:grpSpPr>
      <p:sp>
        <p:nvSpPr>
          <p:cNvPr id="2" name="Freeform 2"/>
          <p:cNvSpPr/>
          <p:nvPr/>
        </p:nvSpPr>
        <p:spPr>
          <a:xfrm>
            <a:off x="-1036452" y="6130531"/>
            <a:ext cx="4922652" cy="4922652"/>
          </a:xfrm>
          <a:custGeom>
            <a:avLst/>
            <a:gdLst/>
            <a:ahLst/>
            <a:cxnLst/>
            <a:rect l="l" t="t" r="r" b="b"/>
            <a:pathLst>
              <a:path w="4922652" h="4922652">
                <a:moveTo>
                  <a:pt x="0" y="0"/>
                </a:moveTo>
                <a:lnTo>
                  <a:pt x="4922652" y="0"/>
                </a:lnTo>
                <a:lnTo>
                  <a:pt x="4922652" y="4922652"/>
                </a:lnTo>
                <a:lnTo>
                  <a:pt x="0" y="49226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3886200" y="6130531"/>
            <a:ext cx="4922652" cy="4922652"/>
          </a:xfrm>
          <a:custGeom>
            <a:avLst/>
            <a:gdLst/>
            <a:ahLst/>
            <a:cxnLst/>
            <a:rect l="l" t="t" r="r" b="b"/>
            <a:pathLst>
              <a:path w="4922652" h="4922652">
                <a:moveTo>
                  <a:pt x="0" y="0"/>
                </a:moveTo>
                <a:lnTo>
                  <a:pt x="4922652" y="0"/>
                </a:lnTo>
                <a:lnTo>
                  <a:pt x="4922652" y="4922652"/>
                </a:lnTo>
                <a:lnTo>
                  <a:pt x="0" y="49226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4" name="Freeform 4"/>
          <p:cNvSpPr/>
          <p:nvPr/>
        </p:nvSpPr>
        <p:spPr>
          <a:xfrm>
            <a:off x="1778437" y="4566920"/>
            <a:ext cx="4215525" cy="4564053"/>
          </a:xfrm>
          <a:custGeom>
            <a:avLst/>
            <a:gdLst/>
            <a:ahLst/>
            <a:cxnLst/>
            <a:rect l="l" t="t" r="r" b="b"/>
            <a:pathLst>
              <a:path w="4215525" h="4564053">
                <a:moveTo>
                  <a:pt x="0" y="0"/>
                </a:moveTo>
                <a:lnTo>
                  <a:pt x="4215526" y="0"/>
                </a:lnTo>
                <a:lnTo>
                  <a:pt x="4215526" y="4564053"/>
                </a:lnTo>
                <a:lnTo>
                  <a:pt x="0" y="4564053"/>
                </a:lnTo>
                <a:lnTo>
                  <a:pt x="0" y="0"/>
                </a:lnTo>
                <a:close/>
              </a:path>
            </a:pathLst>
          </a:custGeom>
          <a:blipFill>
            <a:blip r:embed="rId4">
              <a:extLst>
                <a:ext uri="{96DAC541-7B7A-43D3-8B79-37D633B846F1}">
                  <asvg:svgBlip xmlns:asvg="http://schemas.microsoft.com/office/drawing/2016/SVG/main" r:embed="rId5"/>
                </a:ext>
              </a:extLst>
            </a:blip>
            <a:stretch>
              <a:fillRect l="-19" r="-19"/>
            </a:stretch>
          </a:blipFill>
        </p:spPr>
        <p:txBody>
          <a:bodyPr/>
          <a:lstStyle/>
          <a:p>
            <a:endParaRPr lang="en-PK"/>
          </a:p>
        </p:txBody>
      </p:sp>
      <p:sp>
        <p:nvSpPr>
          <p:cNvPr id="5" name="TextBox 5"/>
          <p:cNvSpPr txBox="1"/>
          <p:nvPr/>
        </p:nvSpPr>
        <p:spPr>
          <a:xfrm>
            <a:off x="926921" y="1423303"/>
            <a:ext cx="5918557" cy="2798103"/>
          </a:xfrm>
          <a:prstGeom prst="rect">
            <a:avLst/>
          </a:prstGeom>
        </p:spPr>
        <p:txBody>
          <a:bodyPr lIns="0" tIns="0" rIns="0" bIns="0" rtlCol="0" anchor="t">
            <a:spAutoFit/>
          </a:bodyPr>
          <a:lstStyle/>
          <a:p>
            <a:pPr algn="ctr">
              <a:lnSpc>
                <a:spcPts val="8766"/>
              </a:lnSpc>
            </a:pPr>
            <a:r>
              <a:rPr lang="en-US" sz="9037" dirty="0">
                <a:solidFill>
                  <a:srgbClr val="1F395B"/>
                </a:solidFill>
                <a:latin typeface="Prachason Neue Condensed Heavy"/>
              </a:rPr>
              <a:t>PUT TRASH IN ITS PLACE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895" t="-12457" r="-2759" b="-8619"/>
            </a:stretch>
          </a:blipFill>
        </p:spPr>
        <p:txBody>
          <a:bodyPr/>
          <a:lstStyle/>
          <a:p>
            <a:endParaRPr lang="en-PK"/>
          </a:p>
        </p:txBody>
      </p:sp>
      <p:grpSp>
        <p:nvGrpSpPr>
          <p:cNvPr id="3" name="Group 3"/>
          <p:cNvGrpSpPr/>
          <p:nvPr/>
        </p:nvGrpSpPr>
        <p:grpSpPr>
          <a:xfrm>
            <a:off x="867600" y="754650"/>
            <a:ext cx="6037200" cy="8396549"/>
            <a:chOff x="0" y="0"/>
            <a:chExt cx="2783840" cy="3871770"/>
          </a:xfrm>
        </p:grpSpPr>
        <p:sp>
          <p:nvSpPr>
            <p:cNvPr id="4" name="Freeform 4"/>
            <p:cNvSpPr/>
            <p:nvPr/>
          </p:nvSpPr>
          <p:spPr>
            <a:xfrm>
              <a:off x="0" y="0"/>
              <a:ext cx="2783840" cy="3871769"/>
            </a:xfrm>
            <a:custGeom>
              <a:avLst/>
              <a:gdLst/>
              <a:ahLst/>
              <a:cxnLst/>
              <a:rect l="l" t="t" r="r" b="b"/>
              <a:pathLst>
                <a:path w="2783840" h="3871769">
                  <a:moveTo>
                    <a:pt x="0" y="0"/>
                  </a:moveTo>
                  <a:lnTo>
                    <a:pt x="2783840" y="0"/>
                  </a:lnTo>
                  <a:lnTo>
                    <a:pt x="2783840" y="3871769"/>
                  </a:lnTo>
                  <a:lnTo>
                    <a:pt x="0" y="3871769"/>
                  </a:lnTo>
                  <a:close/>
                </a:path>
              </a:pathLst>
            </a:custGeom>
            <a:solidFill>
              <a:srgbClr val="297232"/>
            </a:solidFill>
          </p:spPr>
          <p:txBody>
            <a:bodyPr/>
            <a:lstStyle/>
            <a:p>
              <a:endParaRPr lang="en-PK"/>
            </a:p>
          </p:txBody>
        </p:sp>
      </p:grpSp>
      <p:sp>
        <p:nvSpPr>
          <p:cNvPr id="5" name="AutoShape 5"/>
          <p:cNvSpPr/>
          <p:nvPr/>
        </p:nvSpPr>
        <p:spPr>
          <a:xfrm>
            <a:off x="1182638" y="1099852"/>
            <a:ext cx="361845" cy="0"/>
          </a:xfrm>
          <a:prstGeom prst="line">
            <a:avLst/>
          </a:prstGeom>
          <a:ln w="47625" cap="rnd">
            <a:solidFill>
              <a:srgbClr val="8FFFCC"/>
            </a:solidFill>
            <a:prstDash val="solid"/>
            <a:headEnd type="none" w="sm" len="sm"/>
            <a:tailEnd type="none" w="sm" len="sm"/>
          </a:ln>
        </p:spPr>
        <p:txBody>
          <a:bodyPr/>
          <a:lstStyle/>
          <a:p>
            <a:endParaRPr lang="en-PK"/>
          </a:p>
        </p:txBody>
      </p:sp>
      <p:sp>
        <p:nvSpPr>
          <p:cNvPr id="6" name="Freeform 6"/>
          <p:cNvSpPr/>
          <p:nvPr/>
        </p:nvSpPr>
        <p:spPr>
          <a:xfrm>
            <a:off x="6129882" y="1047446"/>
            <a:ext cx="484382" cy="678787"/>
          </a:xfrm>
          <a:custGeom>
            <a:avLst/>
            <a:gdLst/>
            <a:ahLst/>
            <a:cxnLst/>
            <a:rect l="l" t="t" r="r" b="b"/>
            <a:pathLst>
              <a:path w="484382" h="678787">
                <a:moveTo>
                  <a:pt x="0" y="0"/>
                </a:moveTo>
                <a:lnTo>
                  <a:pt x="484383" y="0"/>
                </a:lnTo>
                <a:lnTo>
                  <a:pt x="484383" y="678787"/>
                </a:lnTo>
                <a:lnTo>
                  <a:pt x="0" y="678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7" name="TextBox 7"/>
          <p:cNvSpPr txBox="1"/>
          <p:nvPr/>
        </p:nvSpPr>
        <p:spPr>
          <a:xfrm>
            <a:off x="1208841" y="1162612"/>
            <a:ext cx="3712092" cy="1049518"/>
          </a:xfrm>
          <a:prstGeom prst="rect">
            <a:avLst/>
          </a:prstGeom>
        </p:spPr>
        <p:txBody>
          <a:bodyPr lIns="0" tIns="0" rIns="0" bIns="0" rtlCol="0" anchor="t">
            <a:spAutoFit/>
          </a:bodyPr>
          <a:lstStyle/>
          <a:p>
            <a:pPr>
              <a:lnSpc>
                <a:spcPts val="4277"/>
              </a:lnSpc>
            </a:pPr>
            <a:r>
              <a:rPr lang="en-US" sz="3449" spc="162" dirty="0">
                <a:solidFill>
                  <a:srgbClr val="FFFFFF"/>
                </a:solidFill>
                <a:latin typeface="Kollektif Bold"/>
              </a:rPr>
              <a:t>How to Handle Campus Trash</a:t>
            </a:r>
          </a:p>
        </p:txBody>
      </p:sp>
      <p:sp>
        <p:nvSpPr>
          <p:cNvPr id="8" name="TextBox 8"/>
          <p:cNvSpPr txBox="1"/>
          <p:nvPr/>
        </p:nvSpPr>
        <p:spPr>
          <a:xfrm>
            <a:off x="1208841" y="2658737"/>
            <a:ext cx="5388598" cy="380886"/>
          </a:xfrm>
          <a:prstGeom prst="rect">
            <a:avLst/>
          </a:prstGeom>
        </p:spPr>
        <p:txBody>
          <a:bodyPr lIns="0" tIns="0" rIns="0" bIns="0" rtlCol="0" anchor="t">
            <a:spAutoFit/>
          </a:bodyPr>
          <a:lstStyle/>
          <a:p>
            <a:pPr>
              <a:lnSpc>
                <a:spcPts val="2737"/>
              </a:lnSpc>
            </a:pPr>
            <a:r>
              <a:rPr lang="en-US" sz="1955" spc="64">
                <a:solidFill>
                  <a:srgbClr val="FFFFFF"/>
                </a:solidFill>
                <a:latin typeface="Kollektif Bold"/>
              </a:rPr>
              <a:t>Step 1: Reduce.</a:t>
            </a:r>
          </a:p>
        </p:txBody>
      </p:sp>
      <p:sp>
        <p:nvSpPr>
          <p:cNvPr id="9" name="TextBox 9"/>
          <p:cNvSpPr txBox="1"/>
          <p:nvPr/>
        </p:nvSpPr>
        <p:spPr>
          <a:xfrm>
            <a:off x="1208841" y="3050377"/>
            <a:ext cx="4726225" cy="484556"/>
          </a:xfrm>
          <a:prstGeom prst="rect">
            <a:avLst/>
          </a:prstGeom>
        </p:spPr>
        <p:txBody>
          <a:bodyPr lIns="0" tIns="0" rIns="0" bIns="0" rtlCol="0" anchor="t">
            <a:spAutoFit/>
          </a:bodyPr>
          <a:lstStyle/>
          <a:p>
            <a:pPr>
              <a:lnSpc>
                <a:spcPts val="2041"/>
              </a:lnSpc>
            </a:pPr>
            <a:r>
              <a:rPr lang="en-US" sz="1458" spc="51" dirty="0">
                <a:solidFill>
                  <a:srgbClr val="8FFFCC"/>
                </a:solidFill>
                <a:latin typeface="Kollektif Bold"/>
              </a:rPr>
              <a:t>Buy long-lasting products with minimal or no packaging to minimize the trash generation.</a:t>
            </a:r>
          </a:p>
        </p:txBody>
      </p:sp>
      <p:sp>
        <p:nvSpPr>
          <p:cNvPr id="10" name="TextBox 10"/>
          <p:cNvSpPr txBox="1"/>
          <p:nvPr/>
        </p:nvSpPr>
        <p:spPr>
          <a:xfrm>
            <a:off x="1208841" y="3822547"/>
            <a:ext cx="5388598" cy="380886"/>
          </a:xfrm>
          <a:prstGeom prst="rect">
            <a:avLst/>
          </a:prstGeom>
        </p:spPr>
        <p:txBody>
          <a:bodyPr lIns="0" tIns="0" rIns="0" bIns="0" rtlCol="0" anchor="t">
            <a:spAutoFit/>
          </a:bodyPr>
          <a:lstStyle/>
          <a:p>
            <a:pPr>
              <a:lnSpc>
                <a:spcPts val="2737"/>
              </a:lnSpc>
            </a:pPr>
            <a:r>
              <a:rPr lang="en-US" sz="1955" spc="64">
                <a:solidFill>
                  <a:srgbClr val="FFFFFF"/>
                </a:solidFill>
                <a:latin typeface="Kollektif Bold"/>
              </a:rPr>
              <a:t>Step 2: Reuse.</a:t>
            </a:r>
          </a:p>
        </p:txBody>
      </p:sp>
      <p:sp>
        <p:nvSpPr>
          <p:cNvPr id="11" name="TextBox 11"/>
          <p:cNvSpPr txBox="1"/>
          <p:nvPr/>
        </p:nvSpPr>
        <p:spPr>
          <a:xfrm>
            <a:off x="1208841" y="4214188"/>
            <a:ext cx="4921041" cy="544958"/>
          </a:xfrm>
          <a:prstGeom prst="rect">
            <a:avLst/>
          </a:prstGeom>
        </p:spPr>
        <p:txBody>
          <a:bodyPr lIns="0" tIns="0" rIns="0" bIns="0" rtlCol="0" anchor="t">
            <a:spAutoFit/>
          </a:bodyPr>
          <a:lstStyle/>
          <a:p>
            <a:pPr>
              <a:lnSpc>
                <a:spcPts val="2041"/>
              </a:lnSpc>
            </a:pPr>
            <a:r>
              <a:rPr lang="en-US" sz="1458" spc="51">
                <a:solidFill>
                  <a:srgbClr val="8FFFCC"/>
                </a:solidFill>
                <a:latin typeface="Kollektif Bold"/>
              </a:rPr>
              <a:t>Think twice before putting an item in the trash. Find another use for it, donate, or sell it.</a:t>
            </a:r>
          </a:p>
        </p:txBody>
      </p:sp>
      <p:sp>
        <p:nvSpPr>
          <p:cNvPr id="12" name="TextBox 12"/>
          <p:cNvSpPr txBox="1"/>
          <p:nvPr/>
        </p:nvSpPr>
        <p:spPr>
          <a:xfrm>
            <a:off x="1208841" y="4914460"/>
            <a:ext cx="5388598" cy="380886"/>
          </a:xfrm>
          <a:prstGeom prst="rect">
            <a:avLst/>
          </a:prstGeom>
        </p:spPr>
        <p:txBody>
          <a:bodyPr lIns="0" tIns="0" rIns="0" bIns="0" rtlCol="0" anchor="t">
            <a:spAutoFit/>
          </a:bodyPr>
          <a:lstStyle/>
          <a:p>
            <a:pPr>
              <a:lnSpc>
                <a:spcPts val="2737"/>
              </a:lnSpc>
            </a:pPr>
            <a:r>
              <a:rPr lang="en-US" sz="1955" spc="64">
                <a:solidFill>
                  <a:srgbClr val="FFFFFF"/>
                </a:solidFill>
                <a:latin typeface="Kollektif Bold"/>
              </a:rPr>
              <a:t>Step 3: Recycle.</a:t>
            </a:r>
          </a:p>
        </p:txBody>
      </p:sp>
      <p:sp>
        <p:nvSpPr>
          <p:cNvPr id="13" name="TextBox 13"/>
          <p:cNvSpPr txBox="1"/>
          <p:nvPr/>
        </p:nvSpPr>
        <p:spPr>
          <a:xfrm>
            <a:off x="1208841" y="5306100"/>
            <a:ext cx="4921041" cy="484556"/>
          </a:xfrm>
          <a:prstGeom prst="rect">
            <a:avLst/>
          </a:prstGeom>
        </p:spPr>
        <p:txBody>
          <a:bodyPr lIns="0" tIns="0" rIns="0" bIns="0" rtlCol="0" anchor="t">
            <a:spAutoFit/>
          </a:bodyPr>
          <a:lstStyle/>
          <a:p>
            <a:pPr>
              <a:lnSpc>
                <a:spcPts val="2041"/>
              </a:lnSpc>
            </a:pPr>
            <a:r>
              <a:rPr lang="en-US" sz="1458" spc="51" dirty="0">
                <a:solidFill>
                  <a:srgbClr val="8FFFCC"/>
                </a:solidFill>
                <a:latin typeface="Kollektif Bold"/>
              </a:rPr>
              <a:t>Segregate campus trash by type. Contact local recyclers to collect the non-</a:t>
            </a:r>
            <a:r>
              <a:rPr lang="en-US" sz="1458" spc="51" dirty="0" err="1">
                <a:solidFill>
                  <a:srgbClr val="8FFFCC"/>
                </a:solidFill>
                <a:latin typeface="Kollektif Bold"/>
              </a:rPr>
              <a:t>recycleable</a:t>
            </a:r>
            <a:r>
              <a:rPr lang="en-US" sz="1458" spc="51" dirty="0">
                <a:solidFill>
                  <a:srgbClr val="8FFFCC"/>
                </a:solidFill>
                <a:latin typeface="Kollektif Bold"/>
              </a:rPr>
              <a:t> trash.</a:t>
            </a:r>
          </a:p>
        </p:txBody>
      </p:sp>
      <p:sp>
        <p:nvSpPr>
          <p:cNvPr id="14" name="TextBox 14"/>
          <p:cNvSpPr txBox="1"/>
          <p:nvPr/>
        </p:nvSpPr>
        <p:spPr>
          <a:xfrm>
            <a:off x="1208841" y="6087212"/>
            <a:ext cx="5388598" cy="380886"/>
          </a:xfrm>
          <a:prstGeom prst="rect">
            <a:avLst/>
          </a:prstGeom>
        </p:spPr>
        <p:txBody>
          <a:bodyPr lIns="0" tIns="0" rIns="0" bIns="0" rtlCol="0" anchor="t">
            <a:spAutoFit/>
          </a:bodyPr>
          <a:lstStyle/>
          <a:p>
            <a:pPr>
              <a:lnSpc>
                <a:spcPts val="2737"/>
              </a:lnSpc>
            </a:pPr>
            <a:r>
              <a:rPr lang="en-US" sz="1955" spc="64">
                <a:solidFill>
                  <a:srgbClr val="FFFFFF"/>
                </a:solidFill>
                <a:latin typeface="Kollektif Bold"/>
              </a:rPr>
              <a:t>Step 4: Make compost.</a:t>
            </a:r>
          </a:p>
        </p:txBody>
      </p:sp>
      <p:sp>
        <p:nvSpPr>
          <p:cNvPr id="15" name="TextBox 15"/>
          <p:cNvSpPr txBox="1"/>
          <p:nvPr/>
        </p:nvSpPr>
        <p:spPr>
          <a:xfrm>
            <a:off x="1208841" y="6478852"/>
            <a:ext cx="4297631" cy="484556"/>
          </a:xfrm>
          <a:prstGeom prst="rect">
            <a:avLst/>
          </a:prstGeom>
        </p:spPr>
        <p:txBody>
          <a:bodyPr lIns="0" tIns="0" rIns="0" bIns="0" rtlCol="0" anchor="t">
            <a:spAutoFit/>
          </a:bodyPr>
          <a:lstStyle/>
          <a:p>
            <a:pPr>
              <a:lnSpc>
                <a:spcPts val="2041"/>
              </a:lnSpc>
            </a:pPr>
            <a:r>
              <a:rPr lang="en-US" sz="1458" spc="51" dirty="0">
                <a:solidFill>
                  <a:srgbClr val="8FFFCC"/>
                </a:solidFill>
                <a:latin typeface="Kollektif Bold"/>
              </a:rPr>
              <a:t>Gather fruit and vegetable scraps and make a compost pile in campus lawns.</a:t>
            </a:r>
          </a:p>
        </p:txBody>
      </p:sp>
      <p:sp>
        <p:nvSpPr>
          <p:cNvPr id="16" name="TextBox 16"/>
          <p:cNvSpPr txBox="1"/>
          <p:nvPr/>
        </p:nvSpPr>
        <p:spPr>
          <a:xfrm>
            <a:off x="1208841" y="7239916"/>
            <a:ext cx="5388598" cy="380886"/>
          </a:xfrm>
          <a:prstGeom prst="rect">
            <a:avLst/>
          </a:prstGeom>
        </p:spPr>
        <p:txBody>
          <a:bodyPr lIns="0" tIns="0" rIns="0" bIns="0" rtlCol="0" anchor="t">
            <a:spAutoFit/>
          </a:bodyPr>
          <a:lstStyle/>
          <a:p>
            <a:pPr>
              <a:lnSpc>
                <a:spcPts val="2737"/>
              </a:lnSpc>
            </a:pPr>
            <a:r>
              <a:rPr lang="en-US" sz="1955" spc="64">
                <a:solidFill>
                  <a:srgbClr val="FFFFFF"/>
                </a:solidFill>
                <a:latin typeface="Kollektif Bold"/>
              </a:rPr>
              <a:t>Step 5: Dispose trash in a landfill.</a:t>
            </a:r>
          </a:p>
        </p:txBody>
      </p:sp>
      <p:sp>
        <p:nvSpPr>
          <p:cNvPr id="17" name="TextBox 17"/>
          <p:cNvSpPr txBox="1"/>
          <p:nvPr/>
        </p:nvSpPr>
        <p:spPr>
          <a:xfrm>
            <a:off x="1208841" y="7631557"/>
            <a:ext cx="4726225" cy="544958"/>
          </a:xfrm>
          <a:prstGeom prst="rect">
            <a:avLst/>
          </a:prstGeom>
        </p:spPr>
        <p:txBody>
          <a:bodyPr lIns="0" tIns="0" rIns="0" bIns="0" rtlCol="0" anchor="t">
            <a:spAutoFit/>
          </a:bodyPr>
          <a:lstStyle/>
          <a:p>
            <a:pPr>
              <a:lnSpc>
                <a:spcPts val="2041"/>
              </a:lnSpc>
            </a:pPr>
            <a:r>
              <a:rPr lang="en-US" sz="1458" spc="51" dirty="0">
                <a:solidFill>
                  <a:srgbClr val="8FFFCC"/>
                </a:solidFill>
                <a:latin typeface="Kollektif Bold"/>
              </a:rPr>
              <a:t>Throw trash in a landfill only if you still have trash left after following the other four steps.</a:t>
            </a:r>
          </a:p>
        </p:txBody>
      </p:sp>
      <p:sp>
        <p:nvSpPr>
          <p:cNvPr id="18" name="TextBox 18"/>
          <p:cNvSpPr txBox="1"/>
          <p:nvPr/>
        </p:nvSpPr>
        <p:spPr>
          <a:xfrm>
            <a:off x="1208841" y="8574618"/>
            <a:ext cx="3844084" cy="316865"/>
          </a:xfrm>
          <a:prstGeom prst="rect">
            <a:avLst/>
          </a:prstGeom>
        </p:spPr>
        <p:txBody>
          <a:bodyPr lIns="0" tIns="0" rIns="0" bIns="0" rtlCol="0" anchor="t">
            <a:spAutoFit/>
          </a:bodyPr>
          <a:lstStyle/>
          <a:p>
            <a:pPr>
              <a:lnSpc>
                <a:spcPts val="2337"/>
              </a:lnSpc>
            </a:pPr>
            <a:r>
              <a:rPr lang="en-US" sz="1669" spc="50">
                <a:solidFill>
                  <a:srgbClr val="FFFFFF"/>
                </a:solidFill>
                <a:latin typeface="Kollektif Bold"/>
              </a:rPr>
              <a:t>Throw trash away responsibly.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75319"/>
            <a:ext cx="7772400" cy="10333719"/>
          </a:xfrm>
          <a:custGeom>
            <a:avLst/>
            <a:gdLst/>
            <a:ahLst/>
            <a:cxnLst/>
            <a:rect l="l" t="t" r="r" b="b"/>
            <a:pathLst>
              <a:path w="8021870" h="7147634">
                <a:moveTo>
                  <a:pt x="0" y="0"/>
                </a:moveTo>
                <a:lnTo>
                  <a:pt x="8021870" y="0"/>
                </a:lnTo>
                <a:lnTo>
                  <a:pt x="8021870" y="7147634"/>
                </a:lnTo>
                <a:lnTo>
                  <a:pt x="0" y="7147634"/>
                </a:lnTo>
                <a:lnTo>
                  <a:pt x="0" y="0"/>
                </a:lnTo>
                <a:close/>
              </a:path>
            </a:pathLst>
          </a:custGeom>
          <a:blipFill>
            <a:blip r:embed="rId2"/>
            <a:stretch>
              <a:fillRect l="-53995" r="-34119"/>
            </a:stretch>
          </a:blipFill>
          <a:effectLst>
            <a:glow rad="127000">
              <a:schemeClr val="bg1"/>
            </a:glow>
          </a:effectLst>
        </p:spPr>
        <p:txBody>
          <a:bodyPr/>
          <a:lstStyle/>
          <a:p>
            <a:pPr marL="0" marR="0" indent="457200" algn="just">
              <a:lnSpc>
                <a:spcPct val="107000"/>
              </a:lnSpc>
              <a:spcBef>
                <a:spcPts val="0"/>
              </a:spcBef>
              <a:spcAft>
                <a:spcPts val="800"/>
              </a:spcAft>
            </a:pP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AutoShape 3"/>
          <p:cNvSpPr/>
          <p:nvPr/>
        </p:nvSpPr>
        <p:spPr>
          <a:xfrm rot="-5400000">
            <a:off x="6096512" y="8205736"/>
            <a:ext cx="1559055" cy="0"/>
          </a:xfrm>
          <a:prstGeom prst="line">
            <a:avLst/>
          </a:prstGeom>
          <a:ln w="19050" cap="rnd">
            <a:solidFill>
              <a:srgbClr val="FFFFFF"/>
            </a:solidFill>
            <a:prstDash val="solid"/>
            <a:headEnd type="none" w="sm" len="sm"/>
            <a:tailEnd type="none" w="sm" len="sm"/>
          </a:ln>
        </p:spPr>
        <p:txBody>
          <a:bodyPr/>
          <a:lstStyle/>
          <a:p>
            <a:endParaRPr lang="en-PK"/>
          </a:p>
        </p:txBody>
      </p:sp>
      <p:sp>
        <p:nvSpPr>
          <p:cNvPr id="7" name="AutoShape 7"/>
          <p:cNvSpPr/>
          <p:nvPr/>
        </p:nvSpPr>
        <p:spPr>
          <a:xfrm rot="-10800000">
            <a:off x="5716160" y="8985263"/>
            <a:ext cx="1170360" cy="0"/>
          </a:xfrm>
          <a:prstGeom prst="line">
            <a:avLst/>
          </a:prstGeom>
          <a:ln w="19050" cap="rnd">
            <a:solidFill>
              <a:srgbClr val="FFFFFF"/>
            </a:solidFill>
            <a:prstDash val="solid"/>
            <a:headEnd type="none" w="sm" len="sm"/>
            <a:tailEnd type="none" w="sm" len="sm"/>
          </a:ln>
        </p:spPr>
        <p:txBody>
          <a:bodyPr/>
          <a:lstStyle/>
          <a:p>
            <a:endParaRPr lang="en-PK"/>
          </a:p>
        </p:txBody>
      </p:sp>
      <p:sp>
        <p:nvSpPr>
          <p:cNvPr id="4" name="TextBox 7">
            <a:extLst>
              <a:ext uri="{FF2B5EF4-FFF2-40B4-BE49-F238E27FC236}">
                <a16:creationId xmlns:a16="http://schemas.microsoft.com/office/drawing/2014/main" id="{769190FA-31EF-D7DF-E5E9-E36C321C01E3}"/>
              </a:ext>
            </a:extLst>
          </p:cNvPr>
          <p:cNvSpPr txBox="1"/>
          <p:nvPr/>
        </p:nvSpPr>
        <p:spPr>
          <a:xfrm>
            <a:off x="1981200" y="126902"/>
            <a:ext cx="5433458" cy="476463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spAutoFit/>
          </a:bodyPr>
          <a:lstStyle/>
          <a:p>
            <a:pPr marL="95250" marR="0" algn="just">
              <a:lnSpc>
                <a:spcPct val="107000"/>
              </a:lnSpc>
              <a:spcBef>
                <a:spcPts val="0"/>
              </a:spcBef>
              <a:spcAft>
                <a:spcPts val="800"/>
              </a:spcAft>
            </a:pPr>
            <a:r>
              <a:rPr lang="en-US" kern="100" dirty="0">
                <a:solidFill>
                  <a:schemeClr val="tx2">
                    <a:lumMod val="50000"/>
                  </a:schemeClr>
                </a:solidFill>
                <a:effectLst/>
                <a:latin typeface="Aptos Display" panose="020B0004020202020204" pitchFamily="34" charset="0"/>
                <a:ea typeface="Calibri" panose="020F0502020204030204" pitchFamily="34" charset="0"/>
                <a:cs typeface="Aharoni" panose="02010803020104030203" pitchFamily="2" charset="-79"/>
              </a:rPr>
              <a:t>Allama Iqbal Open University's Climate Action Plan </a:t>
            </a:r>
            <a:r>
              <a:rPr lang="en-US" sz="2000" kern="100" dirty="0">
                <a:solidFill>
                  <a:schemeClr val="tx2">
                    <a:lumMod val="50000"/>
                  </a:schemeClr>
                </a:solidFill>
                <a:effectLst/>
                <a:latin typeface="Aptos Display" panose="020B0004020202020204" pitchFamily="34" charset="0"/>
                <a:ea typeface="Calibri" panose="020F0502020204030204" pitchFamily="34" charset="0"/>
                <a:cs typeface="Aharoni" panose="02010803020104030203" pitchFamily="2" charset="-79"/>
              </a:rPr>
              <a:t>2035</a:t>
            </a:r>
            <a:r>
              <a:rPr lang="en-US" kern="100" dirty="0">
                <a:solidFill>
                  <a:schemeClr val="tx2">
                    <a:lumMod val="50000"/>
                  </a:schemeClr>
                </a:solidFill>
                <a:effectLst/>
                <a:latin typeface="Aptos Display" panose="020B0004020202020204" pitchFamily="34" charset="0"/>
                <a:ea typeface="Calibri" panose="020F0502020204030204" pitchFamily="34" charset="0"/>
                <a:cs typeface="Aharoni" panose="02010803020104030203" pitchFamily="2" charset="-79"/>
              </a:rPr>
              <a:t> represents a bold and visionary commitment to sustainable practices and environmental responsibility. AIOU aims to create a campus that is a model for environmental stewardship in higher education by setting ambitious goals in areas such as energy efficiency, renewable energy integration, transportation, waste management, and water conservation. This plan's success is dependent on the collaborative efforts of students, faculty, staff, and the local community. As we go on this transformative journey, AIOU reiterates its commitment to creating a greener, healthier, and more sustainable future for future generations. We can have a significant and long-term impact on the environment and inspire positive change outside the university if we work together.</a:t>
            </a:r>
          </a:p>
        </p:txBody>
      </p:sp>
    </p:spTree>
    <p:extLst>
      <p:ext uri="{BB962C8B-B14F-4D97-AF65-F5344CB8AC3E}">
        <p14:creationId xmlns:p14="http://schemas.microsoft.com/office/powerpoint/2010/main" val="1628382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E2D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7139" y="2374770"/>
            <a:ext cx="6045317" cy="5289193"/>
            <a:chOff x="0" y="0"/>
            <a:chExt cx="6372860" cy="6078220"/>
          </a:xfrm>
        </p:grpSpPr>
        <p:sp>
          <p:nvSpPr>
            <p:cNvPr id="3" name="Freeform 3"/>
            <p:cNvSpPr/>
            <p:nvPr/>
          </p:nvSpPr>
          <p:spPr>
            <a:xfrm>
              <a:off x="-172720" y="-175260"/>
              <a:ext cx="6644640" cy="6399530"/>
            </a:xfrm>
            <a:custGeom>
              <a:avLst/>
              <a:gdLst/>
              <a:ahLst/>
              <a:cxnLst/>
              <a:rect l="l" t="t" r="r" b="b"/>
              <a:pathLst>
                <a:path w="6644640" h="6399530">
                  <a:moveTo>
                    <a:pt x="546100" y="2698750"/>
                  </a:moveTo>
                  <a:cubicBezTo>
                    <a:pt x="447040" y="2687320"/>
                    <a:pt x="361950" y="2653030"/>
                    <a:pt x="297180" y="2590800"/>
                  </a:cubicBezTo>
                  <a:cubicBezTo>
                    <a:pt x="0" y="2305050"/>
                    <a:pt x="254000" y="1555750"/>
                    <a:pt x="866140" y="920750"/>
                  </a:cubicBezTo>
                  <a:cubicBezTo>
                    <a:pt x="1478280" y="285750"/>
                    <a:pt x="2216150" y="0"/>
                    <a:pt x="2513330" y="287020"/>
                  </a:cubicBezTo>
                  <a:cubicBezTo>
                    <a:pt x="2697480" y="377190"/>
                    <a:pt x="2752090" y="690880"/>
                    <a:pt x="2691130" y="1125220"/>
                  </a:cubicBezTo>
                  <a:cubicBezTo>
                    <a:pt x="3310890" y="631190"/>
                    <a:pt x="3851910" y="365760"/>
                    <a:pt x="4089400" y="481330"/>
                  </a:cubicBezTo>
                  <a:cubicBezTo>
                    <a:pt x="4390390" y="547370"/>
                    <a:pt x="4281170" y="1282700"/>
                    <a:pt x="3867150" y="2275840"/>
                  </a:cubicBezTo>
                  <a:cubicBezTo>
                    <a:pt x="4348480" y="1936750"/>
                    <a:pt x="4758690" y="1742440"/>
                    <a:pt x="4998720" y="1757680"/>
                  </a:cubicBezTo>
                  <a:cubicBezTo>
                    <a:pt x="5017770" y="1756410"/>
                    <a:pt x="5036820" y="1756410"/>
                    <a:pt x="5055870" y="1758950"/>
                  </a:cubicBezTo>
                  <a:cubicBezTo>
                    <a:pt x="5361940" y="1790700"/>
                    <a:pt x="5441950" y="2266950"/>
                    <a:pt x="5297170" y="2921000"/>
                  </a:cubicBezTo>
                  <a:cubicBezTo>
                    <a:pt x="5425440" y="2881630"/>
                    <a:pt x="5543550" y="2866390"/>
                    <a:pt x="5643880" y="2876550"/>
                  </a:cubicBezTo>
                  <a:cubicBezTo>
                    <a:pt x="5991860" y="2827020"/>
                    <a:pt x="6360160" y="3401060"/>
                    <a:pt x="6496050" y="4243070"/>
                  </a:cubicBezTo>
                  <a:cubicBezTo>
                    <a:pt x="6644640" y="5158740"/>
                    <a:pt x="6461760" y="6046470"/>
                    <a:pt x="6088380" y="6223000"/>
                  </a:cubicBezTo>
                  <a:cubicBezTo>
                    <a:pt x="5715000" y="6399530"/>
                    <a:pt x="5292090" y="5800090"/>
                    <a:pt x="5143500" y="4884420"/>
                  </a:cubicBezTo>
                  <a:cubicBezTo>
                    <a:pt x="5134610" y="4827270"/>
                    <a:pt x="5126990" y="4770120"/>
                    <a:pt x="5119370" y="4714240"/>
                  </a:cubicBezTo>
                  <a:cubicBezTo>
                    <a:pt x="4538980" y="5265420"/>
                    <a:pt x="3868420" y="5572760"/>
                    <a:pt x="3538220" y="5412740"/>
                  </a:cubicBezTo>
                  <a:cubicBezTo>
                    <a:pt x="3479800" y="5384800"/>
                    <a:pt x="3431540" y="5339080"/>
                    <a:pt x="3399790" y="5283200"/>
                  </a:cubicBezTo>
                  <a:cubicBezTo>
                    <a:pt x="3304540" y="5167630"/>
                    <a:pt x="3263900" y="4960620"/>
                    <a:pt x="3277870" y="4695190"/>
                  </a:cubicBezTo>
                  <a:cubicBezTo>
                    <a:pt x="2345690" y="5551170"/>
                    <a:pt x="1447800" y="6076950"/>
                    <a:pt x="1139190" y="5914390"/>
                  </a:cubicBezTo>
                  <a:cubicBezTo>
                    <a:pt x="848360" y="5850890"/>
                    <a:pt x="939800" y="5165090"/>
                    <a:pt x="1318260" y="4226560"/>
                  </a:cubicBezTo>
                  <a:cubicBezTo>
                    <a:pt x="998220" y="4422140"/>
                    <a:pt x="730250" y="4523740"/>
                    <a:pt x="557530" y="4500880"/>
                  </a:cubicBezTo>
                  <a:cubicBezTo>
                    <a:pt x="528320" y="4497070"/>
                    <a:pt x="500380" y="4489450"/>
                    <a:pt x="474980" y="4476750"/>
                  </a:cubicBezTo>
                  <a:cubicBezTo>
                    <a:pt x="172720" y="4330700"/>
                    <a:pt x="218440" y="3589020"/>
                    <a:pt x="546100" y="2698750"/>
                  </a:cubicBez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en-PK" dirty="0"/>
            </a:p>
          </p:txBody>
        </p:sp>
      </p:grpSp>
      <p:sp>
        <p:nvSpPr>
          <p:cNvPr id="5" name="TextBox 5"/>
          <p:cNvSpPr txBox="1"/>
          <p:nvPr/>
        </p:nvSpPr>
        <p:spPr>
          <a:xfrm>
            <a:off x="2895600" y="406360"/>
            <a:ext cx="2365344" cy="738664"/>
          </a:xfrm>
          <a:prstGeom prst="rect">
            <a:avLst/>
          </a:prstGeom>
        </p:spPr>
        <p:txBody>
          <a:bodyPr wrap="square" lIns="0" tIns="0" rIns="0" bIns="0" rtlCol="0" anchor="t">
            <a:spAutoFit/>
          </a:bodyPr>
          <a:lstStyle/>
          <a:p>
            <a:pPr algn="ctr"/>
            <a:r>
              <a:rPr lang="en-US" sz="2400" spc="31" dirty="0">
                <a:solidFill>
                  <a:srgbClr val="000000"/>
                </a:solidFill>
                <a:latin typeface="Cooper Hewitt"/>
              </a:rPr>
              <a:t>STOP CLIMATE CHANGE</a:t>
            </a:r>
          </a:p>
        </p:txBody>
      </p:sp>
      <p:sp>
        <p:nvSpPr>
          <p:cNvPr id="6" name="TextBox 6"/>
          <p:cNvSpPr txBox="1"/>
          <p:nvPr/>
        </p:nvSpPr>
        <p:spPr>
          <a:xfrm>
            <a:off x="1372004" y="1421515"/>
            <a:ext cx="5028392" cy="953255"/>
          </a:xfrm>
          <a:prstGeom prst="rect">
            <a:avLst/>
          </a:prstGeom>
        </p:spPr>
        <p:txBody>
          <a:bodyPr lIns="0" tIns="0" rIns="0" bIns="0" rtlCol="0" anchor="t">
            <a:spAutoFit/>
          </a:bodyPr>
          <a:lstStyle/>
          <a:p>
            <a:pPr algn="ctr">
              <a:lnSpc>
                <a:spcPts val="5749"/>
              </a:lnSpc>
            </a:pPr>
            <a:r>
              <a:rPr lang="en-US" sz="6116" dirty="0">
                <a:solidFill>
                  <a:srgbClr val="000000"/>
                </a:solidFill>
                <a:latin typeface="The Seasons Italics"/>
              </a:rPr>
              <a:t>Our</a:t>
            </a:r>
            <a:r>
              <a:rPr lang="en-US" sz="6116" dirty="0">
                <a:solidFill>
                  <a:srgbClr val="000000"/>
                </a:solidFill>
                <a:latin typeface="The Seasons"/>
              </a:rPr>
              <a:t> Actions</a:t>
            </a:r>
          </a:p>
        </p:txBody>
      </p:sp>
      <p:sp>
        <p:nvSpPr>
          <p:cNvPr id="8" name="TextBox 8"/>
          <p:cNvSpPr txBox="1"/>
          <p:nvPr/>
        </p:nvSpPr>
        <p:spPr>
          <a:xfrm>
            <a:off x="1372004" y="6885245"/>
            <a:ext cx="5181196" cy="1732590"/>
          </a:xfrm>
          <a:prstGeom prst="rect">
            <a:avLst/>
          </a:prstGeom>
        </p:spPr>
        <p:txBody>
          <a:bodyPr wrap="square" lIns="0" tIns="0" rIns="0" bIns="0" rtlCol="0" anchor="t">
            <a:spAutoFit/>
          </a:bodyPr>
          <a:lstStyle/>
          <a:p>
            <a:pPr algn="ctr">
              <a:lnSpc>
                <a:spcPts val="7095"/>
              </a:lnSpc>
            </a:pPr>
            <a:r>
              <a:rPr lang="en-US" sz="4400" dirty="0">
                <a:solidFill>
                  <a:srgbClr val="000000"/>
                </a:solidFill>
                <a:latin typeface="The Seasons Italics"/>
              </a:rPr>
              <a:t>shape</a:t>
            </a:r>
          </a:p>
          <a:p>
            <a:pPr algn="ctr">
              <a:lnSpc>
                <a:spcPts val="7095"/>
              </a:lnSpc>
            </a:pPr>
            <a:r>
              <a:rPr lang="en-US" sz="4400" dirty="0">
                <a:solidFill>
                  <a:srgbClr val="000000"/>
                </a:solidFill>
                <a:latin typeface="The Seasons"/>
              </a:rPr>
              <a:t>the World</a:t>
            </a:r>
          </a:p>
        </p:txBody>
      </p:sp>
      <p:sp>
        <p:nvSpPr>
          <p:cNvPr id="7" name="TextBox 4">
            <a:extLst>
              <a:ext uri="{FF2B5EF4-FFF2-40B4-BE49-F238E27FC236}">
                <a16:creationId xmlns:a16="http://schemas.microsoft.com/office/drawing/2014/main" id="{59301481-94FA-D078-06A4-C3CC1CCE84A2}"/>
              </a:ext>
            </a:extLst>
          </p:cNvPr>
          <p:cNvSpPr txBox="1"/>
          <p:nvPr/>
        </p:nvSpPr>
        <p:spPr>
          <a:xfrm>
            <a:off x="788231" y="9060024"/>
            <a:ext cx="6126061" cy="692497"/>
          </a:xfrm>
          <a:prstGeom prst="rect">
            <a:avLst/>
          </a:prstGeom>
        </p:spPr>
        <p:txBody>
          <a:bodyPr wrap="square" lIns="0" tIns="0" rIns="0" bIns="0" rtlCol="0" anchor="t">
            <a:spAutoFit/>
          </a:bodyPr>
          <a:lstStyle/>
          <a:p>
            <a:pPr marL="296970" lvl="1" algn="ctr">
              <a:lnSpc>
                <a:spcPts val="2723"/>
              </a:lnSpc>
            </a:pPr>
            <a:r>
              <a:rPr lang="en-US" sz="2000" u="none" spc="13" dirty="0">
                <a:solidFill>
                  <a:srgbClr val="1C402E"/>
                </a:solidFill>
                <a:latin typeface="Modern Love" panose="04090805081005020601" pitchFamily="82" charset="0"/>
              </a:rPr>
              <a:t>Allama Iqbal Open University</a:t>
            </a:r>
          </a:p>
          <a:p>
            <a:pPr marL="296970" lvl="1" algn="ctr">
              <a:lnSpc>
                <a:spcPts val="2723"/>
              </a:lnSpc>
            </a:pPr>
            <a:r>
              <a:rPr lang="en-US" sz="2000" spc="13" dirty="0">
                <a:solidFill>
                  <a:srgbClr val="1C402E"/>
                </a:solidFill>
                <a:latin typeface="Modern Love" panose="04090805081005020601" pitchFamily="82" charset="0"/>
              </a:rPr>
              <a:t>Islamabad-Pakistan</a:t>
            </a:r>
            <a:endParaRPr lang="en-US" sz="2000" u="none" spc="13" dirty="0">
              <a:solidFill>
                <a:srgbClr val="1C402E"/>
              </a:solidFill>
              <a:latin typeface="Modern Love" panose="04090805081005020601" pitchFamily="8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40257" t="-1240" r="-104791" b="-10329"/>
            </a:stretch>
          </a:blipFill>
        </p:spPr>
        <p:txBody>
          <a:bodyPr/>
          <a:lstStyle/>
          <a:p>
            <a:endParaRPr lang="en-PK" dirty="0"/>
          </a:p>
        </p:txBody>
      </p:sp>
      <p:sp>
        <p:nvSpPr>
          <p:cNvPr id="4" name="TextBox 15">
            <a:extLst>
              <a:ext uri="{FF2B5EF4-FFF2-40B4-BE49-F238E27FC236}">
                <a16:creationId xmlns:a16="http://schemas.microsoft.com/office/drawing/2014/main" id="{FCA80967-42A3-B9FF-0C34-8BE1D8B45290}"/>
              </a:ext>
            </a:extLst>
          </p:cNvPr>
          <p:cNvSpPr txBox="1"/>
          <p:nvPr/>
        </p:nvSpPr>
        <p:spPr>
          <a:xfrm>
            <a:off x="413982" y="1031153"/>
            <a:ext cx="5013591" cy="2777812"/>
          </a:xfrm>
          <a:prstGeom prst="rect">
            <a:avLst/>
          </a:prstGeom>
        </p:spPr>
        <p:txBody>
          <a:bodyPr lIns="0" tIns="0" rIns="0" bIns="0" rtlCol="0" anchor="t">
            <a:spAutoFit/>
          </a:bodyPr>
          <a:lstStyle/>
          <a:p>
            <a:pPr>
              <a:lnSpc>
                <a:spcPts val="5382"/>
              </a:lnSpc>
            </a:pPr>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latin typeface="Inter Bold"/>
              </a:rPr>
              <a:t>AIOU’s Action on the Climate Crisis</a:t>
            </a:r>
          </a:p>
        </p:txBody>
      </p:sp>
      <p:sp>
        <p:nvSpPr>
          <p:cNvPr id="5" name="TextBox 4">
            <a:extLst>
              <a:ext uri="{FF2B5EF4-FFF2-40B4-BE49-F238E27FC236}">
                <a16:creationId xmlns:a16="http://schemas.microsoft.com/office/drawing/2014/main" id="{91AC248B-0205-66E3-F66E-D1AC455D8DE6}"/>
              </a:ext>
            </a:extLst>
          </p:cNvPr>
          <p:cNvSpPr txBox="1"/>
          <p:nvPr/>
        </p:nvSpPr>
        <p:spPr>
          <a:xfrm>
            <a:off x="413982" y="4209518"/>
            <a:ext cx="4234218" cy="4817729"/>
          </a:xfrm>
          <a:prstGeom prst="rect">
            <a:avLst/>
          </a:prstGeom>
          <a:noFill/>
        </p:spPr>
        <p:txBody>
          <a:bodyPr wrap="square">
            <a:spAutoFit/>
          </a:bodyPr>
          <a:lstStyle/>
          <a:p>
            <a:pPr algn="just">
              <a:lnSpc>
                <a:spcPct val="107000"/>
              </a:lnSpc>
              <a:spcAft>
                <a:spcPts val="800"/>
              </a:spcAft>
            </a:pPr>
            <a:r>
              <a:rPr lang="en-US" sz="1600" kern="100" dirty="0">
                <a:solidFill>
                  <a:schemeClr val="bg1"/>
                </a:solidFill>
                <a:effectLst/>
                <a:latin typeface="3ds Condensed Light" panose="02000503020000020004" pitchFamily="2" charset="0"/>
                <a:ea typeface="STHupo" panose="020B0503020204020204" pitchFamily="2" charset="-122"/>
                <a:cs typeface="Arial" panose="020B0604020202020204" pitchFamily="34" charset="0"/>
              </a:rPr>
              <a:t>Allama Iqbal Open University is committed to addressing the urgent challenges posed by climate change and environmental degradation. As a leading distance-learning university in Pakistan, AIOU recognizes its responsibility to lead by example in sustainable practices and environmental stewardship. The Climate Action Plan 2035 outlines a strategic roadmap for AIOU to become a carbon-neutral and environmentally responsible campus. This comprehensive plan encompasses various sectors, including infrastructure development, energy efficiency, transportation, waste management, and water conservation. By implementing these measures, AIOU aims to not only mitigate its environmental impact but also inspire positive change within the university community and contribute to global efforts in combating climate change. </a:t>
            </a:r>
            <a:endParaRPr lang="en-PK" sz="1400" kern="100" dirty="0">
              <a:solidFill>
                <a:schemeClr val="bg1"/>
              </a:solidFill>
              <a:effectLst/>
              <a:latin typeface="3ds Condensed Light" panose="02000503020000020004" pitchFamily="2" charset="0"/>
              <a:ea typeface="STHupo" panose="020B0503020204020204" pitchFamily="2"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stretch>
              <a:fillRect l="-16176" t="-1136" r="-16176" b="-1136"/>
            </a:stretch>
          </a:blipFill>
        </p:spPr>
        <p:txBody>
          <a:bodyPr/>
          <a:lstStyle/>
          <a:p>
            <a:endParaRPr lang="en-PK"/>
          </a:p>
        </p:txBody>
      </p:sp>
      <p:sp>
        <p:nvSpPr>
          <p:cNvPr id="5" name="TextBox 4">
            <a:extLst>
              <a:ext uri="{FF2B5EF4-FFF2-40B4-BE49-F238E27FC236}">
                <a16:creationId xmlns:a16="http://schemas.microsoft.com/office/drawing/2014/main" id="{8BCF5332-F3D2-2427-3E90-7907A930427E}"/>
              </a:ext>
            </a:extLst>
          </p:cNvPr>
          <p:cNvSpPr txBox="1"/>
          <p:nvPr/>
        </p:nvSpPr>
        <p:spPr>
          <a:xfrm>
            <a:off x="990600" y="2057400"/>
            <a:ext cx="4000749" cy="847733"/>
          </a:xfrm>
          <a:prstGeom prst="rect">
            <a:avLst/>
          </a:prstGeom>
        </p:spPr>
        <p:txBody>
          <a:bodyPr lIns="0" tIns="0" rIns="0" bIns="0" rtlCol="0" anchor="t">
            <a:spAutoFit/>
          </a:bodyPr>
          <a:lstStyle/>
          <a:p>
            <a:pPr algn="ctr">
              <a:lnSpc>
                <a:spcPts val="7627"/>
              </a:lnSpc>
            </a:pPr>
            <a:endParaRPr lang="en-US" sz="4000" dirty="0">
              <a:solidFill>
                <a:schemeClr val="bg1"/>
              </a:solidFill>
              <a:latin typeface="Feeling Passionate"/>
            </a:endParaRPr>
          </a:p>
        </p:txBody>
      </p:sp>
      <p:pic>
        <p:nvPicPr>
          <p:cNvPr id="6" name="Picture 6" descr="Photo">
            <a:extLst>
              <a:ext uri="{FF2B5EF4-FFF2-40B4-BE49-F238E27FC236}">
                <a16:creationId xmlns:a16="http://schemas.microsoft.com/office/drawing/2014/main" id="{88B1D655-67BF-27D0-C328-609B716AFE9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4845"/>
          <a:stretch/>
        </p:blipFill>
        <p:spPr bwMode="auto">
          <a:xfrm>
            <a:off x="0" y="0"/>
            <a:ext cx="7772400" cy="105689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DBB53D-D598-4ACC-DA4D-20779B90F2B5}"/>
              </a:ext>
            </a:extLst>
          </p:cNvPr>
          <p:cNvSpPr txBox="1"/>
          <p:nvPr/>
        </p:nvSpPr>
        <p:spPr>
          <a:xfrm>
            <a:off x="3686033" y="2905951"/>
            <a:ext cx="4000749" cy="42473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dirty="0">
                <a:solidFill>
                  <a:schemeClr val="bg1"/>
                </a:solidFill>
                <a:effectLst/>
                <a:latin typeface="3ds Condensed" panose="02000503020000020004" pitchFamily="2" charset="0"/>
                <a:ea typeface="Calibri" panose="020F0502020204030204" pitchFamily="34" charset="0"/>
              </a:rPr>
              <a:t>AIOU is implementing its Climate Action Plan 2035 to promote sustainable practices and environmental responsibility. The plan aims to create a campus model for environmental stewardship in higher education, focusing on energy efficiency, renewable energy integration, transportation, waste management, and water conservation. The success of this plan depends on the collaborative efforts of students, faculty, staff, and the local community. By working together, AIOU aims to create a greener, healthier, and more sustainable future for future generations.</a:t>
            </a:r>
            <a:endParaRPr lang="en-PK" dirty="0">
              <a:solidFill>
                <a:schemeClr val="bg1"/>
              </a:solidFill>
              <a:latin typeface="3ds Condensed" panose="02000503020000020004"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C1561EE-0184-35B1-B199-C878F4EA243E}"/>
              </a:ext>
            </a:extLst>
          </p:cNvPr>
          <p:cNvSpPr/>
          <p:nvPr/>
        </p:nvSpPr>
        <p:spPr>
          <a:xfrm>
            <a:off x="0" y="0"/>
            <a:ext cx="7772400" cy="10058400"/>
          </a:xfrm>
          <a:custGeom>
            <a:avLst/>
            <a:gdLst/>
            <a:ahLst/>
            <a:cxnLst/>
            <a:rect l="l" t="t" r="r" b="b"/>
            <a:pathLst>
              <a:path w="7772400" h="10058400">
                <a:moveTo>
                  <a:pt x="0" y="0"/>
                </a:moveTo>
                <a:lnTo>
                  <a:pt x="7772400" y="0"/>
                </a:lnTo>
                <a:lnTo>
                  <a:pt x="7772400" y="10058400"/>
                </a:lnTo>
                <a:lnTo>
                  <a:pt x="0" y="10058400"/>
                </a:lnTo>
                <a:lnTo>
                  <a:pt x="0" y="0"/>
                </a:lnTo>
                <a:close/>
              </a:path>
            </a:pathLst>
          </a:custGeom>
          <a:blipFill>
            <a:blip r:embed="rId2">
              <a:lum bright="70000" contrast="-70000"/>
            </a:blip>
            <a:stretch>
              <a:fillRect l="-48955" t="-1136" r="-48955" b="-1136"/>
            </a:stretch>
          </a:blipFill>
        </p:spPr>
        <p:txBody>
          <a:bodyPr/>
          <a:lstStyle/>
          <a:p>
            <a:endParaRPr lang="en-PK" dirty="0"/>
          </a:p>
        </p:txBody>
      </p:sp>
      <p:sp>
        <p:nvSpPr>
          <p:cNvPr id="2" name="Freeform 2"/>
          <p:cNvSpPr/>
          <p:nvPr/>
        </p:nvSpPr>
        <p:spPr>
          <a:xfrm rot="-2855233">
            <a:off x="-58093" y="7895996"/>
            <a:ext cx="2829461" cy="3980060"/>
          </a:xfrm>
          <a:custGeom>
            <a:avLst/>
            <a:gdLst/>
            <a:ahLst/>
            <a:cxnLst/>
            <a:rect l="l" t="t" r="r" b="b"/>
            <a:pathLst>
              <a:path w="2829461" h="3980060">
                <a:moveTo>
                  <a:pt x="0" y="0"/>
                </a:moveTo>
                <a:lnTo>
                  <a:pt x="2829461" y="0"/>
                </a:lnTo>
                <a:lnTo>
                  <a:pt x="2829461" y="3980060"/>
                </a:lnTo>
                <a:lnTo>
                  <a:pt x="0" y="3980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3" name="Freeform 3"/>
          <p:cNvSpPr/>
          <p:nvPr/>
        </p:nvSpPr>
        <p:spPr>
          <a:xfrm rot="-7203172" flipH="1">
            <a:off x="5791465" y="-610396"/>
            <a:ext cx="1879070" cy="2643193"/>
          </a:xfrm>
          <a:custGeom>
            <a:avLst/>
            <a:gdLst/>
            <a:ahLst/>
            <a:cxnLst/>
            <a:rect l="l" t="t" r="r" b="b"/>
            <a:pathLst>
              <a:path w="1879070" h="2643193">
                <a:moveTo>
                  <a:pt x="1879070" y="0"/>
                </a:moveTo>
                <a:lnTo>
                  <a:pt x="0" y="0"/>
                </a:lnTo>
                <a:lnTo>
                  <a:pt x="0" y="2643192"/>
                </a:lnTo>
                <a:lnTo>
                  <a:pt x="1879070" y="2643192"/>
                </a:lnTo>
                <a:lnTo>
                  <a:pt x="18790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5" name="Freeform 5"/>
          <p:cNvSpPr/>
          <p:nvPr/>
        </p:nvSpPr>
        <p:spPr>
          <a:xfrm>
            <a:off x="381000" y="-76200"/>
            <a:ext cx="2419775" cy="1828800"/>
          </a:xfrm>
          <a:custGeom>
            <a:avLst/>
            <a:gdLst/>
            <a:ahLst/>
            <a:cxnLst/>
            <a:rect l="l" t="t" r="r" b="b"/>
            <a:pathLst>
              <a:path w="2920121" h="2559088">
                <a:moveTo>
                  <a:pt x="0" y="0"/>
                </a:moveTo>
                <a:lnTo>
                  <a:pt x="2920121" y="0"/>
                </a:lnTo>
                <a:lnTo>
                  <a:pt x="2920121" y="2559088"/>
                </a:lnTo>
                <a:lnTo>
                  <a:pt x="0" y="25590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K"/>
          </a:p>
        </p:txBody>
      </p:sp>
      <p:sp>
        <p:nvSpPr>
          <p:cNvPr id="7" name="Freeform 7"/>
          <p:cNvSpPr/>
          <p:nvPr/>
        </p:nvSpPr>
        <p:spPr>
          <a:xfrm flipV="1">
            <a:off x="5666772" y="8229600"/>
            <a:ext cx="2352844" cy="2061947"/>
          </a:xfrm>
          <a:custGeom>
            <a:avLst/>
            <a:gdLst/>
            <a:ahLst/>
            <a:cxnLst/>
            <a:rect l="l" t="t" r="r" b="b"/>
            <a:pathLst>
              <a:path w="2352844" h="2061947">
                <a:moveTo>
                  <a:pt x="0" y="2061947"/>
                </a:moveTo>
                <a:lnTo>
                  <a:pt x="2352844" y="2061947"/>
                </a:lnTo>
                <a:lnTo>
                  <a:pt x="2352844" y="0"/>
                </a:lnTo>
                <a:lnTo>
                  <a:pt x="0" y="0"/>
                </a:lnTo>
                <a:lnTo>
                  <a:pt x="0" y="206194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K"/>
          </a:p>
        </p:txBody>
      </p:sp>
      <p:sp>
        <p:nvSpPr>
          <p:cNvPr id="6" name="TextBox 6"/>
          <p:cNvSpPr txBox="1"/>
          <p:nvPr/>
        </p:nvSpPr>
        <p:spPr>
          <a:xfrm>
            <a:off x="2276376" y="8939940"/>
            <a:ext cx="3412005" cy="641266"/>
          </a:xfrm>
          <a:prstGeom prst="rect">
            <a:avLst/>
          </a:prstGeom>
        </p:spPr>
        <p:txBody>
          <a:bodyPr lIns="0" tIns="0" rIns="0" bIns="0" rtlCol="0" anchor="t">
            <a:spAutoFit/>
          </a:bodyPr>
          <a:lstStyle/>
          <a:p>
            <a:pPr algn="r">
              <a:lnSpc>
                <a:spcPts val="2552"/>
              </a:lnSpc>
            </a:pPr>
            <a:r>
              <a:rPr lang="en-US" sz="1600" dirty="0">
                <a:solidFill>
                  <a:schemeClr val="accent5">
                    <a:lumMod val="50000"/>
                  </a:schemeClr>
                </a:solidFill>
                <a:latin typeface="Montserrat"/>
              </a:rPr>
              <a:t>Earth is our home. Let's keep it green.</a:t>
            </a:r>
          </a:p>
        </p:txBody>
      </p:sp>
      <p:sp>
        <p:nvSpPr>
          <p:cNvPr id="4" name="TextBox 3">
            <a:extLst>
              <a:ext uri="{FF2B5EF4-FFF2-40B4-BE49-F238E27FC236}">
                <a16:creationId xmlns:a16="http://schemas.microsoft.com/office/drawing/2014/main" id="{7A2C86F3-A4AF-1D65-25EC-41BCEEBF2EB2}"/>
              </a:ext>
            </a:extLst>
          </p:cNvPr>
          <p:cNvSpPr txBox="1"/>
          <p:nvPr/>
        </p:nvSpPr>
        <p:spPr>
          <a:xfrm>
            <a:off x="1865114" y="2625507"/>
            <a:ext cx="4114800" cy="5837239"/>
          </a:xfrm>
          <a:prstGeom prst="rect">
            <a:avLst/>
          </a:prstGeom>
          <a:noFill/>
        </p:spPr>
        <p:txBody>
          <a:bodyPr wrap="square" rtlCol="0">
            <a:spAutoFit/>
          </a:bodyPr>
          <a:lstStyle/>
          <a:p>
            <a:pPr algn="just">
              <a:lnSpc>
                <a:spcPct val="107000"/>
              </a:lnSpc>
              <a:spcAft>
                <a:spcPts val="800"/>
              </a:spcAft>
            </a:pPr>
            <a:r>
              <a:rPr lang="en-US" kern="100" dirty="0">
                <a:effectLst/>
                <a:latin typeface="3ds Condensed Light" panose="02000503020000020004" pitchFamily="2" charset="0"/>
                <a:ea typeface="ADLaM Display" panose="020F0502020204030204" pitchFamily="2" charset="0"/>
                <a:cs typeface="ADLaM Display" panose="020F0502020204030204" pitchFamily="2" charset="0"/>
              </a:rPr>
              <a:t>AIOU's Climate Action Plan 2035 aims to achieve specific, measurable, achievable, relevant, and time-bound goals to reduce energy usage, greenhouse gas emissions, and promote sustainable transportation. The plan includes a 25% reduction in energy usage by 2035, integrating renewable energy sources, achieving carbon balance, converting 50% of campus vehicles to zero-emission or low-emission options, reducing traffic congestion and emissions, creating carbon-free zones, increasing renewable energy use, implementing a shared commuting service, installing rainwater harvesting sites, reducing waste generation by 40%, and installing water recycling systems that will treat and reuse 30% of campus water for non-drinking purposes by 2035.</a:t>
            </a:r>
            <a:endParaRPr lang="en-PK" kern="100" dirty="0">
              <a:effectLst/>
              <a:latin typeface="3ds Condensed Light" panose="02000503020000020004" pitchFamily="2" charset="0"/>
              <a:ea typeface="ADLaM Display" panose="020F0502020204030204" pitchFamily="2" charset="0"/>
              <a:cs typeface="ADLaM Display" panose="020F0502020204030204" pitchFamily="2" charset="0"/>
            </a:endParaRPr>
          </a:p>
          <a:p>
            <a:pPr algn="just"/>
            <a:endParaRPr lang="en-PK" sz="2000" dirty="0">
              <a:latin typeface="3ds Condensed Light" panose="02000503020000020004" pitchFamily="2" charset="0"/>
              <a:ea typeface="ADLaM Display" panose="020F0502020204030204" pitchFamily="2" charset="0"/>
              <a:cs typeface="ADLaM Display" panose="020F0502020204030204"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5310"/>
        </a:solidFill>
        <a:effectLst/>
      </p:bgPr>
    </p:bg>
    <p:spTree>
      <p:nvGrpSpPr>
        <p:cNvPr id="1" name=""/>
        <p:cNvGrpSpPr/>
        <p:nvPr/>
      </p:nvGrpSpPr>
      <p:grpSpPr>
        <a:xfrm>
          <a:off x="0" y="0"/>
          <a:ext cx="0" cy="0"/>
          <a:chOff x="0" y="0"/>
          <a:chExt cx="0" cy="0"/>
        </a:xfrm>
      </p:grpSpPr>
      <p:sp>
        <p:nvSpPr>
          <p:cNvPr id="2" name="Freeform 2"/>
          <p:cNvSpPr/>
          <p:nvPr/>
        </p:nvSpPr>
        <p:spPr>
          <a:xfrm>
            <a:off x="1887070" y="5638800"/>
            <a:ext cx="3891451" cy="3896939"/>
          </a:xfrm>
          <a:custGeom>
            <a:avLst/>
            <a:gdLst/>
            <a:ahLst/>
            <a:cxnLst/>
            <a:rect l="l" t="t" r="r" b="b"/>
            <a:pathLst>
              <a:path w="4245694" h="4659198">
                <a:moveTo>
                  <a:pt x="0" y="0"/>
                </a:moveTo>
                <a:lnTo>
                  <a:pt x="4245694" y="0"/>
                </a:lnTo>
                <a:lnTo>
                  <a:pt x="4245694" y="4659197"/>
                </a:lnTo>
                <a:lnTo>
                  <a:pt x="0" y="46591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35363" y="8976719"/>
            <a:ext cx="2263950" cy="2170562"/>
          </a:xfrm>
          <a:custGeom>
            <a:avLst/>
            <a:gdLst/>
            <a:ahLst/>
            <a:cxnLst/>
            <a:rect l="l" t="t" r="r" b="b"/>
            <a:pathLst>
              <a:path w="2263950" h="2170562">
                <a:moveTo>
                  <a:pt x="0" y="0"/>
                </a:moveTo>
                <a:lnTo>
                  <a:pt x="2263950" y="0"/>
                </a:lnTo>
                <a:lnTo>
                  <a:pt x="2263950" y="2170562"/>
                </a:lnTo>
                <a:lnTo>
                  <a:pt x="0" y="2170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4" name="Freeform 4"/>
          <p:cNvSpPr/>
          <p:nvPr/>
        </p:nvSpPr>
        <p:spPr>
          <a:xfrm>
            <a:off x="6732018" y="-373826"/>
            <a:ext cx="2263950" cy="2170562"/>
          </a:xfrm>
          <a:custGeom>
            <a:avLst/>
            <a:gdLst/>
            <a:ahLst/>
            <a:cxnLst/>
            <a:rect l="l" t="t" r="r" b="b"/>
            <a:pathLst>
              <a:path w="2263950" h="2170562">
                <a:moveTo>
                  <a:pt x="0" y="0"/>
                </a:moveTo>
                <a:lnTo>
                  <a:pt x="2263950" y="0"/>
                </a:lnTo>
                <a:lnTo>
                  <a:pt x="2263950" y="2170562"/>
                </a:lnTo>
                <a:lnTo>
                  <a:pt x="0" y="2170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5" name="Freeform 5"/>
          <p:cNvSpPr/>
          <p:nvPr/>
        </p:nvSpPr>
        <p:spPr>
          <a:xfrm>
            <a:off x="-438758" y="-420520"/>
            <a:ext cx="1535370" cy="2263950"/>
          </a:xfrm>
          <a:custGeom>
            <a:avLst/>
            <a:gdLst/>
            <a:ahLst/>
            <a:cxnLst/>
            <a:rect l="l" t="t" r="r" b="b"/>
            <a:pathLst>
              <a:path w="1535370" h="2263950">
                <a:moveTo>
                  <a:pt x="0" y="0"/>
                </a:moveTo>
                <a:lnTo>
                  <a:pt x="1535370" y="0"/>
                </a:lnTo>
                <a:lnTo>
                  <a:pt x="1535370" y="2263950"/>
                </a:lnTo>
                <a:lnTo>
                  <a:pt x="0" y="2263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6" name="Freeform 6"/>
          <p:cNvSpPr/>
          <p:nvPr/>
        </p:nvSpPr>
        <p:spPr>
          <a:xfrm>
            <a:off x="6150150" y="8403764"/>
            <a:ext cx="1535370" cy="2263950"/>
          </a:xfrm>
          <a:custGeom>
            <a:avLst/>
            <a:gdLst/>
            <a:ahLst/>
            <a:cxnLst/>
            <a:rect l="l" t="t" r="r" b="b"/>
            <a:pathLst>
              <a:path w="1535370" h="2263950">
                <a:moveTo>
                  <a:pt x="0" y="0"/>
                </a:moveTo>
                <a:lnTo>
                  <a:pt x="1535370" y="0"/>
                </a:lnTo>
                <a:lnTo>
                  <a:pt x="1535370" y="2263950"/>
                </a:lnTo>
                <a:lnTo>
                  <a:pt x="0" y="2263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7" name="Freeform 7"/>
          <p:cNvSpPr/>
          <p:nvPr/>
        </p:nvSpPr>
        <p:spPr>
          <a:xfrm>
            <a:off x="470257" y="3143472"/>
            <a:ext cx="626353" cy="631086"/>
          </a:xfrm>
          <a:custGeom>
            <a:avLst/>
            <a:gdLst/>
            <a:ahLst/>
            <a:cxnLst/>
            <a:rect l="l" t="t" r="r" b="b"/>
            <a:pathLst>
              <a:path w="626353" h="631086">
                <a:moveTo>
                  <a:pt x="0" y="0"/>
                </a:moveTo>
                <a:lnTo>
                  <a:pt x="626352" y="0"/>
                </a:lnTo>
                <a:lnTo>
                  <a:pt x="626352" y="631086"/>
                </a:lnTo>
                <a:lnTo>
                  <a:pt x="0" y="631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8" name="Freeform 8"/>
          <p:cNvSpPr/>
          <p:nvPr/>
        </p:nvSpPr>
        <p:spPr>
          <a:xfrm>
            <a:off x="6682966" y="3143472"/>
            <a:ext cx="626353" cy="631086"/>
          </a:xfrm>
          <a:custGeom>
            <a:avLst/>
            <a:gdLst/>
            <a:ahLst/>
            <a:cxnLst/>
            <a:rect l="l" t="t" r="r" b="b"/>
            <a:pathLst>
              <a:path w="626353" h="631086">
                <a:moveTo>
                  <a:pt x="0" y="0"/>
                </a:moveTo>
                <a:lnTo>
                  <a:pt x="626352" y="0"/>
                </a:lnTo>
                <a:lnTo>
                  <a:pt x="626352" y="631086"/>
                </a:lnTo>
                <a:lnTo>
                  <a:pt x="0" y="631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PK"/>
          </a:p>
        </p:txBody>
      </p:sp>
      <p:sp>
        <p:nvSpPr>
          <p:cNvPr id="9" name="Freeform 9"/>
          <p:cNvSpPr/>
          <p:nvPr/>
        </p:nvSpPr>
        <p:spPr>
          <a:xfrm>
            <a:off x="2312542" y="9535739"/>
            <a:ext cx="3484176" cy="326641"/>
          </a:xfrm>
          <a:custGeom>
            <a:avLst/>
            <a:gdLst/>
            <a:ahLst/>
            <a:cxnLst/>
            <a:rect l="l" t="t" r="r" b="b"/>
            <a:pathLst>
              <a:path w="3484176" h="326641">
                <a:moveTo>
                  <a:pt x="0" y="0"/>
                </a:moveTo>
                <a:lnTo>
                  <a:pt x="3484176" y="0"/>
                </a:lnTo>
                <a:lnTo>
                  <a:pt x="3484176" y="326641"/>
                </a:lnTo>
                <a:lnTo>
                  <a:pt x="0" y="326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PK"/>
          </a:p>
        </p:txBody>
      </p:sp>
      <p:sp>
        <p:nvSpPr>
          <p:cNvPr id="10" name="TextBox 10"/>
          <p:cNvSpPr txBox="1"/>
          <p:nvPr/>
        </p:nvSpPr>
        <p:spPr>
          <a:xfrm>
            <a:off x="1819698" y="1385205"/>
            <a:ext cx="4469864" cy="3877985"/>
          </a:xfrm>
          <a:prstGeom prst="rect">
            <a:avLst/>
          </a:prstGeom>
        </p:spPr>
        <p:txBody>
          <a:bodyPr wrap="square" lIns="0" tIns="0" rIns="0" bIns="0" rtlCol="0" anchor="t">
            <a:spAutoFit/>
          </a:bodyPr>
          <a:lstStyle/>
          <a:p>
            <a:pPr algn="just"/>
            <a:r>
              <a:rPr lang="en-US" sz="1400" dirty="0">
                <a:solidFill>
                  <a:schemeClr val="bg1"/>
                </a:solidFill>
                <a:latin typeface="Levenim MT" panose="020F0502020204030204" pitchFamily="2" charset="-79"/>
                <a:cs typeface="Levenim MT" panose="020F0502020204030204" pitchFamily="2" charset="-79"/>
              </a:rPr>
              <a:t>The plan also aims to increase the use of renewable energy sources, with 70% of campus electricity consumed coming from renewable sources by 2035. The plan also aims to create carbon-free zones, promoting sustainable transportation and energy practices, and reducing single-occupancy vehicle trips to campus. Rainwater harvesting sites will capture and store 50% of rainwater for non-drinking purposes by 2035. Waste disposal will reduce overall waste generation by 40% by 2035 through comprehensive waste management practices, recycling programs, and education campaigns. Water recycling systems will treat and reuse 30% of campus water for non-drinking purposes by 2035. These SMART goals ensure accountability and tracking progress throughout the plan's implementation.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Freeform 2"/>
          <p:cNvSpPr/>
          <p:nvPr/>
        </p:nvSpPr>
        <p:spPr>
          <a:xfrm>
            <a:off x="1846486" y="2870553"/>
            <a:ext cx="4441912" cy="4364979"/>
          </a:xfrm>
          <a:custGeom>
            <a:avLst/>
            <a:gdLst/>
            <a:ahLst/>
            <a:cxnLst/>
            <a:rect l="l" t="t" r="r" b="b"/>
            <a:pathLst>
              <a:path w="3270319" h="3303353">
                <a:moveTo>
                  <a:pt x="0" y="0"/>
                </a:moveTo>
                <a:lnTo>
                  <a:pt x="3270320" y="0"/>
                </a:lnTo>
                <a:lnTo>
                  <a:pt x="3270320" y="3303353"/>
                </a:lnTo>
                <a:lnTo>
                  <a:pt x="0" y="33033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PK"/>
          </a:p>
        </p:txBody>
      </p:sp>
      <p:sp>
        <p:nvSpPr>
          <p:cNvPr id="3" name="Freeform 3"/>
          <p:cNvSpPr/>
          <p:nvPr/>
        </p:nvSpPr>
        <p:spPr>
          <a:xfrm>
            <a:off x="-328451" y="-203164"/>
            <a:ext cx="2669854" cy="2185943"/>
          </a:xfrm>
          <a:custGeom>
            <a:avLst/>
            <a:gdLst/>
            <a:ahLst/>
            <a:cxnLst/>
            <a:rect l="l" t="t" r="r" b="b"/>
            <a:pathLst>
              <a:path w="2669854" h="2185943">
                <a:moveTo>
                  <a:pt x="0" y="0"/>
                </a:moveTo>
                <a:lnTo>
                  <a:pt x="2669853" y="0"/>
                </a:lnTo>
                <a:lnTo>
                  <a:pt x="2669853" y="2185943"/>
                </a:lnTo>
                <a:lnTo>
                  <a:pt x="0" y="2185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4" name="Freeform 4"/>
          <p:cNvSpPr/>
          <p:nvPr/>
        </p:nvSpPr>
        <p:spPr>
          <a:xfrm>
            <a:off x="5428157" y="-186368"/>
            <a:ext cx="2669854" cy="2185943"/>
          </a:xfrm>
          <a:custGeom>
            <a:avLst/>
            <a:gdLst/>
            <a:ahLst/>
            <a:cxnLst/>
            <a:rect l="l" t="t" r="r" b="b"/>
            <a:pathLst>
              <a:path w="2669854" h="2185943">
                <a:moveTo>
                  <a:pt x="0" y="0"/>
                </a:moveTo>
                <a:lnTo>
                  <a:pt x="2669854" y="0"/>
                </a:lnTo>
                <a:lnTo>
                  <a:pt x="2669854" y="2185943"/>
                </a:lnTo>
                <a:lnTo>
                  <a:pt x="0" y="21859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K"/>
          </a:p>
        </p:txBody>
      </p:sp>
      <p:sp>
        <p:nvSpPr>
          <p:cNvPr id="5" name="TextBox 5"/>
          <p:cNvSpPr txBox="1"/>
          <p:nvPr/>
        </p:nvSpPr>
        <p:spPr>
          <a:xfrm>
            <a:off x="2835043" y="2724898"/>
            <a:ext cx="2602693" cy="512961"/>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Adopt Energy-Efficient Lifestyle</a:t>
            </a:r>
          </a:p>
        </p:txBody>
      </p:sp>
      <p:sp>
        <p:nvSpPr>
          <p:cNvPr id="6" name="TextBox 6"/>
          <p:cNvSpPr txBox="1"/>
          <p:nvPr/>
        </p:nvSpPr>
        <p:spPr>
          <a:xfrm>
            <a:off x="5387030" y="3528380"/>
            <a:ext cx="1802736" cy="512961"/>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Get involved</a:t>
            </a:r>
          </a:p>
          <a:p>
            <a:pPr algn="ctr">
              <a:lnSpc>
                <a:spcPts val="2032"/>
              </a:lnSpc>
            </a:pPr>
            <a:r>
              <a:rPr lang="en-US" sz="1693" dirty="0">
                <a:solidFill>
                  <a:srgbClr val="FFFFFF"/>
                </a:solidFill>
                <a:latin typeface="Sniglet"/>
              </a:rPr>
              <a:t>in conservation</a:t>
            </a:r>
          </a:p>
        </p:txBody>
      </p:sp>
      <p:sp>
        <p:nvSpPr>
          <p:cNvPr id="7" name="TextBox 7"/>
          <p:cNvSpPr txBox="1"/>
          <p:nvPr/>
        </p:nvSpPr>
        <p:spPr>
          <a:xfrm>
            <a:off x="189532" y="4332573"/>
            <a:ext cx="1802736" cy="510934"/>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Green Your</a:t>
            </a:r>
          </a:p>
          <a:p>
            <a:pPr algn="ctr">
              <a:lnSpc>
                <a:spcPts val="2032"/>
              </a:lnSpc>
            </a:pPr>
            <a:r>
              <a:rPr lang="en-US" sz="1693" dirty="0">
                <a:solidFill>
                  <a:srgbClr val="FFFFFF"/>
                </a:solidFill>
                <a:latin typeface="Sniglet"/>
              </a:rPr>
              <a:t>Commute</a:t>
            </a:r>
          </a:p>
        </p:txBody>
      </p:sp>
      <p:sp>
        <p:nvSpPr>
          <p:cNvPr id="8" name="TextBox 8"/>
          <p:cNvSpPr txBox="1"/>
          <p:nvPr/>
        </p:nvSpPr>
        <p:spPr>
          <a:xfrm>
            <a:off x="636967" y="5993479"/>
            <a:ext cx="1377072" cy="1021869"/>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Utilize renewable energy sources</a:t>
            </a:r>
          </a:p>
        </p:txBody>
      </p:sp>
      <p:sp>
        <p:nvSpPr>
          <p:cNvPr id="9" name="TextBox 9"/>
          <p:cNvSpPr txBox="1"/>
          <p:nvPr/>
        </p:nvSpPr>
        <p:spPr>
          <a:xfrm>
            <a:off x="6013942" y="5975336"/>
            <a:ext cx="1802736" cy="769441"/>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Reduce</a:t>
            </a:r>
          </a:p>
          <a:p>
            <a:pPr algn="ctr">
              <a:lnSpc>
                <a:spcPts val="2032"/>
              </a:lnSpc>
            </a:pPr>
            <a:r>
              <a:rPr lang="en-US" sz="1693" dirty="0" err="1">
                <a:solidFill>
                  <a:srgbClr val="FFFFFF"/>
                </a:solidFill>
                <a:latin typeface="Sniglet"/>
              </a:rPr>
              <a:t>Resuse</a:t>
            </a:r>
            <a:r>
              <a:rPr lang="en-US" sz="1693" dirty="0">
                <a:solidFill>
                  <a:srgbClr val="FFFFFF"/>
                </a:solidFill>
                <a:latin typeface="Sniglet"/>
              </a:rPr>
              <a:t> &amp; </a:t>
            </a:r>
          </a:p>
          <a:p>
            <a:pPr algn="ctr">
              <a:lnSpc>
                <a:spcPts val="2032"/>
              </a:lnSpc>
            </a:pPr>
            <a:r>
              <a:rPr lang="en-US" sz="1693" dirty="0">
                <a:solidFill>
                  <a:srgbClr val="FFFFFF"/>
                </a:solidFill>
                <a:latin typeface="Sniglet"/>
              </a:rPr>
              <a:t>Recycle</a:t>
            </a:r>
          </a:p>
        </p:txBody>
      </p:sp>
      <p:sp>
        <p:nvSpPr>
          <p:cNvPr id="10" name="TextBox 10"/>
          <p:cNvSpPr txBox="1"/>
          <p:nvPr/>
        </p:nvSpPr>
        <p:spPr>
          <a:xfrm>
            <a:off x="2801037" y="7431064"/>
            <a:ext cx="2618650" cy="510934"/>
          </a:xfrm>
          <a:prstGeom prst="rect">
            <a:avLst/>
          </a:prstGeom>
        </p:spPr>
        <p:txBody>
          <a:bodyPr lIns="0" tIns="0" rIns="0" bIns="0" rtlCol="0" anchor="t">
            <a:spAutoFit/>
          </a:bodyPr>
          <a:lstStyle/>
          <a:p>
            <a:pPr algn="ctr">
              <a:lnSpc>
                <a:spcPts val="2032"/>
              </a:lnSpc>
            </a:pPr>
            <a:r>
              <a:rPr lang="en-US" sz="1693" dirty="0">
                <a:solidFill>
                  <a:srgbClr val="FFFFFF"/>
                </a:solidFill>
                <a:latin typeface="Sniglet"/>
              </a:rPr>
              <a:t>Educate yourself and</a:t>
            </a:r>
          </a:p>
          <a:p>
            <a:pPr algn="ctr">
              <a:lnSpc>
                <a:spcPts val="2032"/>
              </a:lnSpc>
            </a:pPr>
            <a:r>
              <a:rPr lang="en-US" sz="1693" dirty="0">
                <a:solidFill>
                  <a:srgbClr val="FFFFFF"/>
                </a:solidFill>
                <a:latin typeface="Sniglet"/>
              </a:rPr>
              <a:t>those around you</a:t>
            </a:r>
          </a:p>
        </p:txBody>
      </p:sp>
      <p:sp>
        <p:nvSpPr>
          <p:cNvPr id="11" name="Freeform 11"/>
          <p:cNvSpPr/>
          <p:nvPr/>
        </p:nvSpPr>
        <p:spPr>
          <a:xfrm>
            <a:off x="4067442" y="7983061"/>
            <a:ext cx="4441912" cy="2180575"/>
          </a:xfrm>
          <a:custGeom>
            <a:avLst/>
            <a:gdLst/>
            <a:ahLst/>
            <a:cxnLst/>
            <a:rect l="l" t="t" r="r" b="b"/>
            <a:pathLst>
              <a:path w="4441912" h="2180575">
                <a:moveTo>
                  <a:pt x="0" y="0"/>
                </a:moveTo>
                <a:lnTo>
                  <a:pt x="4441913" y="0"/>
                </a:lnTo>
                <a:lnTo>
                  <a:pt x="4441913" y="2180575"/>
                </a:lnTo>
                <a:lnTo>
                  <a:pt x="0" y="21805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12" name="Freeform 12"/>
          <p:cNvSpPr/>
          <p:nvPr/>
        </p:nvSpPr>
        <p:spPr>
          <a:xfrm flipH="1">
            <a:off x="-736955" y="7983061"/>
            <a:ext cx="4441912" cy="2180575"/>
          </a:xfrm>
          <a:custGeom>
            <a:avLst/>
            <a:gdLst/>
            <a:ahLst/>
            <a:cxnLst/>
            <a:rect l="l" t="t" r="r" b="b"/>
            <a:pathLst>
              <a:path w="4441912" h="2180575">
                <a:moveTo>
                  <a:pt x="4441913" y="0"/>
                </a:moveTo>
                <a:lnTo>
                  <a:pt x="0" y="0"/>
                </a:lnTo>
                <a:lnTo>
                  <a:pt x="0" y="2180575"/>
                </a:lnTo>
                <a:lnTo>
                  <a:pt x="4441913" y="2180575"/>
                </a:lnTo>
                <a:lnTo>
                  <a:pt x="444191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K"/>
          </a:p>
        </p:txBody>
      </p:sp>
      <p:sp>
        <p:nvSpPr>
          <p:cNvPr id="13" name="Freeform 13"/>
          <p:cNvSpPr/>
          <p:nvPr/>
        </p:nvSpPr>
        <p:spPr>
          <a:xfrm>
            <a:off x="2551273" y="-203164"/>
            <a:ext cx="2669854" cy="1109768"/>
          </a:xfrm>
          <a:custGeom>
            <a:avLst/>
            <a:gdLst/>
            <a:ahLst/>
            <a:cxnLst/>
            <a:rect l="l" t="t" r="r" b="b"/>
            <a:pathLst>
              <a:path w="2669854" h="1109768">
                <a:moveTo>
                  <a:pt x="0" y="0"/>
                </a:moveTo>
                <a:lnTo>
                  <a:pt x="2669854" y="0"/>
                </a:lnTo>
                <a:lnTo>
                  <a:pt x="2669854" y="1109768"/>
                </a:lnTo>
                <a:lnTo>
                  <a:pt x="0" y="1109768"/>
                </a:lnTo>
                <a:lnTo>
                  <a:pt x="0" y="0"/>
                </a:lnTo>
                <a:close/>
              </a:path>
            </a:pathLst>
          </a:custGeom>
          <a:blipFill>
            <a:blip r:embed="rId4">
              <a:extLst>
                <a:ext uri="{96DAC541-7B7A-43D3-8B79-37D633B846F1}">
                  <asvg:svgBlip xmlns:asvg="http://schemas.microsoft.com/office/drawing/2016/SVG/main" r:embed="rId5"/>
                </a:ext>
              </a:extLst>
            </a:blip>
            <a:stretch>
              <a:fillRect b="-96972"/>
            </a:stretch>
          </a:blipFill>
        </p:spPr>
        <p:txBody>
          <a:bodyPr/>
          <a:lstStyle/>
          <a:p>
            <a:endParaRPr lang="en-PK"/>
          </a:p>
        </p:txBody>
      </p:sp>
      <p:sp>
        <p:nvSpPr>
          <p:cNvPr id="14" name="TextBox 14"/>
          <p:cNvSpPr txBox="1"/>
          <p:nvPr/>
        </p:nvSpPr>
        <p:spPr>
          <a:xfrm>
            <a:off x="1328915" y="964512"/>
            <a:ext cx="5262900" cy="511487"/>
          </a:xfrm>
          <a:prstGeom prst="rect">
            <a:avLst/>
          </a:prstGeom>
        </p:spPr>
        <p:txBody>
          <a:bodyPr lIns="0" tIns="0" rIns="0" bIns="0" rtlCol="0" anchor="t">
            <a:spAutoFit/>
          </a:bodyPr>
          <a:lstStyle/>
          <a:p>
            <a:pPr algn="ctr">
              <a:lnSpc>
                <a:spcPts val="4216"/>
              </a:lnSpc>
            </a:pPr>
            <a:r>
              <a:rPr lang="en-US" sz="3011" spc="72" dirty="0">
                <a:solidFill>
                  <a:srgbClr val="FFFFFF"/>
                </a:solidFill>
                <a:latin typeface="Sniglet"/>
              </a:rPr>
              <a:t>STEPS TO PREVENT </a:t>
            </a:r>
          </a:p>
        </p:txBody>
      </p:sp>
      <p:sp>
        <p:nvSpPr>
          <p:cNvPr id="15" name="AutoShape 15"/>
          <p:cNvSpPr/>
          <p:nvPr/>
        </p:nvSpPr>
        <p:spPr>
          <a:xfrm>
            <a:off x="2240914" y="1873042"/>
            <a:ext cx="3290572" cy="0"/>
          </a:xfrm>
          <a:prstGeom prst="line">
            <a:avLst/>
          </a:prstGeom>
          <a:ln w="676275" cap="rnd">
            <a:solidFill>
              <a:srgbClr val="88A87C"/>
            </a:solidFill>
            <a:prstDash val="solid"/>
            <a:headEnd type="none" w="sm" len="sm"/>
            <a:tailEnd type="none" w="sm" len="sm"/>
          </a:ln>
        </p:spPr>
        <p:txBody>
          <a:bodyPr/>
          <a:lstStyle/>
          <a:p>
            <a:endParaRPr lang="en-PK"/>
          </a:p>
        </p:txBody>
      </p:sp>
      <p:sp>
        <p:nvSpPr>
          <p:cNvPr id="16" name="TextBox 16"/>
          <p:cNvSpPr txBox="1"/>
          <p:nvPr/>
        </p:nvSpPr>
        <p:spPr>
          <a:xfrm>
            <a:off x="1906260" y="1599496"/>
            <a:ext cx="3937163" cy="523528"/>
          </a:xfrm>
          <a:prstGeom prst="rect">
            <a:avLst/>
          </a:prstGeom>
        </p:spPr>
        <p:txBody>
          <a:bodyPr lIns="0" tIns="0" rIns="0" bIns="0" rtlCol="0" anchor="t">
            <a:spAutoFit/>
          </a:bodyPr>
          <a:lstStyle/>
          <a:p>
            <a:pPr algn="ctr">
              <a:lnSpc>
                <a:spcPts val="4216"/>
              </a:lnSpc>
            </a:pPr>
            <a:r>
              <a:rPr lang="en-US" sz="3011" dirty="0">
                <a:solidFill>
                  <a:srgbClr val="FFFFFF"/>
                </a:solidFill>
                <a:latin typeface="Magnolia Script"/>
              </a:rPr>
              <a:t>Climate Change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950" y="0"/>
            <a:ext cx="7546500" cy="10062000"/>
            <a:chOff x="0" y="0"/>
            <a:chExt cx="2709333" cy="3612444"/>
          </a:xfrm>
        </p:grpSpPr>
        <p:sp>
          <p:nvSpPr>
            <p:cNvPr id="3" name="Freeform 3"/>
            <p:cNvSpPr/>
            <p:nvPr/>
          </p:nvSpPr>
          <p:spPr>
            <a:xfrm>
              <a:off x="0" y="0"/>
              <a:ext cx="2709333" cy="3612445"/>
            </a:xfrm>
            <a:custGeom>
              <a:avLst/>
              <a:gdLst/>
              <a:ahLst/>
              <a:cxnLst/>
              <a:rect l="l" t="t" r="r" b="b"/>
              <a:pathLst>
                <a:path w="2709333" h="3612445">
                  <a:moveTo>
                    <a:pt x="0" y="0"/>
                  </a:moveTo>
                  <a:lnTo>
                    <a:pt x="2709333" y="0"/>
                  </a:lnTo>
                  <a:lnTo>
                    <a:pt x="2709333" y="3612445"/>
                  </a:lnTo>
                  <a:lnTo>
                    <a:pt x="0" y="3612445"/>
                  </a:lnTo>
                  <a:close/>
                </a:path>
              </a:pathLst>
            </a:custGeom>
            <a:solidFill>
              <a:srgbClr val="000000">
                <a:alpha val="0"/>
              </a:srgbClr>
            </a:solidFill>
            <a:ln w="152400" cap="sq">
              <a:solidFill>
                <a:srgbClr val="00500A"/>
              </a:solidFill>
              <a:prstDash val="solid"/>
              <a:miter/>
            </a:ln>
          </p:spPr>
          <p:txBody>
            <a:bodyPr/>
            <a:lstStyle/>
            <a:p>
              <a:endParaRPr lang="en-PK"/>
            </a:p>
          </p:txBody>
        </p:sp>
        <p:sp>
          <p:nvSpPr>
            <p:cNvPr id="4" name="TextBox 4"/>
            <p:cNvSpPr txBox="1"/>
            <p:nvPr/>
          </p:nvSpPr>
          <p:spPr>
            <a:xfrm>
              <a:off x="0" y="0"/>
              <a:ext cx="2709333" cy="3612444"/>
            </a:xfrm>
            <a:prstGeom prst="rect">
              <a:avLst/>
            </a:prstGeom>
          </p:spPr>
          <p:txBody>
            <a:bodyPr lIns="23292" tIns="23292" rIns="23292" bIns="23292" rtlCol="0" anchor="ctr"/>
            <a:lstStyle/>
            <a:p>
              <a:pPr algn="ctr">
                <a:lnSpc>
                  <a:spcPts val="1393"/>
                </a:lnSpc>
              </a:pPr>
              <a:endParaRPr/>
            </a:p>
          </p:txBody>
        </p:sp>
      </p:grpSp>
      <p:grpSp>
        <p:nvGrpSpPr>
          <p:cNvPr id="5" name="Group 5"/>
          <p:cNvGrpSpPr/>
          <p:nvPr/>
        </p:nvGrpSpPr>
        <p:grpSpPr>
          <a:xfrm>
            <a:off x="4651276" y="2738043"/>
            <a:ext cx="3348323" cy="6679962"/>
            <a:chOff x="0" y="0"/>
            <a:chExt cx="4770245" cy="9655115"/>
          </a:xfrm>
        </p:grpSpPr>
        <p:sp>
          <p:nvSpPr>
            <p:cNvPr id="6" name="Freeform 6"/>
            <p:cNvSpPr/>
            <p:nvPr/>
          </p:nvSpPr>
          <p:spPr>
            <a:xfrm rot="-5880295">
              <a:off x="-2158739" y="3153780"/>
              <a:ext cx="9176836" cy="3436669"/>
            </a:xfrm>
            <a:custGeom>
              <a:avLst/>
              <a:gdLst/>
              <a:ahLst/>
              <a:cxnLst/>
              <a:rect l="l" t="t" r="r" b="b"/>
              <a:pathLst>
                <a:path w="9176836" h="3436669">
                  <a:moveTo>
                    <a:pt x="0" y="0"/>
                  </a:moveTo>
                  <a:lnTo>
                    <a:pt x="9176836" y="0"/>
                  </a:lnTo>
                  <a:lnTo>
                    <a:pt x="9176836" y="3436669"/>
                  </a:lnTo>
                  <a:lnTo>
                    <a:pt x="0" y="3436669"/>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txBody>
            <a:bodyPr/>
            <a:lstStyle/>
            <a:p>
              <a:endParaRPr lang="en-PK"/>
            </a:p>
          </p:txBody>
        </p:sp>
        <p:sp>
          <p:nvSpPr>
            <p:cNvPr id="7" name="Freeform 7"/>
            <p:cNvSpPr/>
            <p:nvPr/>
          </p:nvSpPr>
          <p:spPr>
            <a:xfrm rot="-5880295">
              <a:off x="-2247852" y="3064666"/>
              <a:ext cx="9176836" cy="3436669"/>
            </a:xfrm>
            <a:custGeom>
              <a:avLst/>
              <a:gdLst/>
              <a:ahLst/>
              <a:cxnLst/>
              <a:rect l="l" t="t" r="r" b="b"/>
              <a:pathLst>
                <a:path w="9176836" h="3436669">
                  <a:moveTo>
                    <a:pt x="0" y="0"/>
                  </a:moveTo>
                  <a:lnTo>
                    <a:pt x="9176836" y="0"/>
                  </a:lnTo>
                  <a:lnTo>
                    <a:pt x="9176836" y="3436670"/>
                  </a:lnTo>
                  <a:lnTo>
                    <a:pt x="0" y="3436670"/>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txBody>
            <a:bodyPr/>
            <a:lstStyle/>
            <a:p>
              <a:endParaRPr lang="en-PK"/>
            </a:p>
          </p:txBody>
        </p:sp>
      </p:grpSp>
      <p:sp>
        <p:nvSpPr>
          <p:cNvPr id="8" name="TextBox 8"/>
          <p:cNvSpPr txBox="1"/>
          <p:nvPr/>
        </p:nvSpPr>
        <p:spPr>
          <a:xfrm>
            <a:off x="747529" y="651133"/>
            <a:ext cx="6413669" cy="1599477"/>
          </a:xfrm>
          <a:prstGeom prst="rect">
            <a:avLst/>
          </a:prstGeom>
        </p:spPr>
        <p:txBody>
          <a:bodyPr lIns="0" tIns="0" rIns="0" bIns="0" rtlCol="0" anchor="t">
            <a:spAutoFit/>
          </a:bodyPr>
          <a:lstStyle/>
          <a:p>
            <a:pPr>
              <a:lnSpc>
                <a:spcPts val="6238"/>
              </a:lnSpc>
            </a:pPr>
            <a:r>
              <a:rPr lang="en-US" sz="6600" dirty="0">
                <a:solidFill>
                  <a:srgbClr val="9FB140"/>
                </a:solidFill>
                <a:latin typeface="Bobby Jones Condensed"/>
              </a:rPr>
              <a:t>reduce CAMPUS carbon footprint</a:t>
            </a:r>
          </a:p>
        </p:txBody>
      </p:sp>
      <p:sp>
        <p:nvSpPr>
          <p:cNvPr id="9" name="TextBox 9"/>
          <p:cNvSpPr txBox="1"/>
          <p:nvPr/>
        </p:nvSpPr>
        <p:spPr>
          <a:xfrm>
            <a:off x="3886200" y="1619116"/>
            <a:ext cx="3059296" cy="851670"/>
          </a:xfrm>
          <a:prstGeom prst="rect">
            <a:avLst/>
          </a:prstGeom>
        </p:spPr>
        <p:txBody>
          <a:bodyPr lIns="0" tIns="0" rIns="0" bIns="0" rtlCol="0" anchor="t">
            <a:spAutoFit/>
          </a:bodyPr>
          <a:lstStyle/>
          <a:p>
            <a:pPr>
              <a:lnSpc>
                <a:spcPts val="3015"/>
              </a:lnSpc>
            </a:pPr>
            <a:r>
              <a:rPr lang="en-US" sz="2927" dirty="0">
                <a:solidFill>
                  <a:srgbClr val="00500A"/>
                </a:solidFill>
                <a:latin typeface="Jua"/>
              </a:rPr>
              <a:t>SMALL ACTIONS, BIG IMPACT!</a:t>
            </a:r>
          </a:p>
        </p:txBody>
      </p:sp>
      <p:sp>
        <p:nvSpPr>
          <p:cNvPr id="10" name="TextBox 10"/>
          <p:cNvSpPr txBox="1"/>
          <p:nvPr/>
        </p:nvSpPr>
        <p:spPr>
          <a:xfrm>
            <a:off x="747529" y="2559253"/>
            <a:ext cx="2883299" cy="179536"/>
          </a:xfrm>
          <a:prstGeom prst="rect">
            <a:avLst/>
          </a:prstGeom>
        </p:spPr>
        <p:txBody>
          <a:bodyPr wrap="square" lIns="0" tIns="0" rIns="0" bIns="0" rtlCol="0" anchor="t">
            <a:spAutoFit/>
          </a:bodyPr>
          <a:lstStyle/>
          <a:p>
            <a:pPr>
              <a:lnSpc>
                <a:spcPts val="1393"/>
              </a:lnSpc>
            </a:pPr>
            <a:r>
              <a:rPr lang="en-US" sz="1467" dirty="0">
                <a:solidFill>
                  <a:srgbClr val="000000"/>
                </a:solidFill>
                <a:latin typeface="Jua"/>
              </a:rPr>
              <a:t>Energy-Efficient Lifestyle:</a:t>
            </a:r>
          </a:p>
        </p:txBody>
      </p:sp>
      <p:sp>
        <p:nvSpPr>
          <p:cNvPr id="11" name="TextBox 11"/>
          <p:cNvSpPr txBox="1"/>
          <p:nvPr/>
        </p:nvSpPr>
        <p:spPr>
          <a:xfrm>
            <a:off x="747529" y="2791254"/>
            <a:ext cx="4560486" cy="653957"/>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Unplug electronics when not in use.</a:t>
            </a:r>
          </a:p>
          <a:p>
            <a:pPr marL="237579" lvl="1" indent="-118790">
              <a:lnSpc>
                <a:spcPts val="1210"/>
              </a:lnSpc>
              <a:buFont typeface="Arial"/>
              <a:buChar char="•"/>
            </a:pPr>
            <a:r>
              <a:rPr lang="en-US" sz="1100" dirty="0">
                <a:solidFill>
                  <a:srgbClr val="000000"/>
                </a:solidFill>
                <a:latin typeface="Stadio Now Devanagari"/>
              </a:rPr>
              <a:t>Adjust your thermostat to conserve energy.</a:t>
            </a:r>
          </a:p>
          <a:p>
            <a:pPr marL="237579" lvl="1" indent="-118790">
              <a:lnSpc>
                <a:spcPts val="1210"/>
              </a:lnSpc>
              <a:buFont typeface="Arial"/>
              <a:buChar char="•"/>
            </a:pPr>
            <a:r>
              <a:rPr lang="en-US" sz="1100" dirty="0" err="1">
                <a:solidFill>
                  <a:srgbClr val="000000"/>
                </a:solidFill>
                <a:latin typeface="Stadio Now Devanagari"/>
              </a:rPr>
              <a:t>Opt</a:t>
            </a:r>
            <a:r>
              <a:rPr lang="en-US" sz="1100" dirty="0">
                <a:solidFill>
                  <a:srgbClr val="000000"/>
                </a:solidFill>
                <a:latin typeface="Stadio Now Devanagari"/>
              </a:rPr>
              <a:t> for energy-saving appliances and LED lights.</a:t>
            </a:r>
          </a:p>
          <a:p>
            <a:pPr marL="237579" lvl="1" indent="-118790">
              <a:lnSpc>
                <a:spcPts val="1210"/>
              </a:lnSpc>
              <a:buFont typeface="Arial"/>
              <a:buChar char="•"/>
            </a:pPr>
            <a:r>
              <a:rPr lang="en-US" sz="1100" dirty="0">
                <a:solidFill>
                  <a:srgbClr val="000000"/>
                </a:solidFill>
                <a:latin typeface="Stadio Now Devanagari"/>
              </a:rPr>
              <a:t>Use natural light and open windows for ventilation.</a:t>
            </a:r>
          </a:p>
        </p:txBody>
      </p:sp>
      <p:sp>
        <p:nvSpPr>
          <p:cNvPr id="12" name="TextBox 12"/>
          <p:cNvSpPr txBox="1"/>
          <p:nvPr/>
        </p:nvSpPr>
        <p:spPr>
          <a:xfrm>
            <a:off x="747529" y="3550023"/>
            <a:ext cx="2883299" cy="221271"/>
          </a:xfrm>
          <a:prstGeom prst="rect">
            <a:avLst/>
          </a:prstGeom>
        </p:spPr>
        <p:txBody>
          <a:bodyPr lIns="0" tIns="0" rIns="0" bIns="0" rtlCol="0" anchor="t">
            <a:spAutoFit/>
          </a:bodyPr>
          <a:lstStyle/>
          <a:p>
            <a:pPr>
              <a:lnSpc>
                <a:spcPts val="1393"/>
              </a:lnSpc>
            </a:pPr>
            <a:r>
              <a:rPr lang="en-US" sz="1467">
                <a:solidFill>
                  <a:srgbClr val="000000"/>
                </a:solidFill>
                <a:latin typeface="Jua"/>
              </a:rPr>
              <a:t>Sustainable Transportation:</a:t>
            </a:r>
          </a:p>
        </p:txBody>
      </p:sp>
      <p:sp>
        <p:nvSpPr>
          <p:cNvPr id="13" name="TextBox 13"/>
          <p:cNvSpPr txBox="1"/>
          <p:nvPr/>
        </p:nvSpPr>
        <p:spPr>
          <a:xfrm>
            <a:off x="747529" y="3781568"/>
            <a:ext cx="4560486" cy="653957"/>
          </a:xfrm>
          <a:prstGeom prst="rect">
            <a:avLst/>
          </a:prstGeom>
        </p:spPr>
        <p:txBody>
          <a:bodyPr lIns="0" tIns="0" rIns="0" bIns="0" rtlCol="0" anchor="t">
            <a:spAutoFit/>
          </a:bodyPr>
          <a:lstStyle/>
          <a:p>
            <a:pPr marL="237579" lvl="1" indent="-118790">
              <a:lnSpc>
                <a:spcPts val="1210"/>
              </a:lnSpc>
              <a:buFont typeface="Arial"/>
              <a:buChar char="•"/>
            </a:pPr>
            <a:r>
              <a:rPr lang="en-US" sz="1100">
                <a:solidFill>
                  <a:srgbClr val="000000"/>
                </a:solidFill>
                <a:latin typeface="Stadio Now Devanagari"/>
              </a:rPr>
              <a:t>Walk or bike for short distances.</a:t>
            </a:r>
          </a:p>
          <a:p>
            <a:pPr marL="237579" lvl="1" indent="-118790">
              <a:lnSpc>
                <a:spcPts val="1210"/>
              </a:lnSpc>
              <a:buFont typeface="Arial"/>
              <a:buChar char="•"/>
            </a:pPr>
            <a:r>
              <a:rPr lang="en-US" sz="1100">
                <a:solidFill>
                  <a:srgbClr val="000000"/>
                </a:solidFill>
                <a:latin typeface="Stadio Now Devanagari"/>
              </a:rPr>
              <a:t>Combine multiple errands into one trip.</a:t>
            </a:r>
          </a:p>
          <a:p>
            <a:pPr marL="237579" lvl="1" indent="-118790">
              <a:lnSpc>
                <a:spcPts val="1210"/>
              </a:lnSpc>
              <a:buFont typeface="Arial"/>
              <a:buChar char="•"/>
            </a:pPr>
            <a:r>
              <a:rPr lang="en-US" sz="1100">
                <a:solidFill>
                  <a:srgbClr val="000000"/>
                </a:solidFill>
                <a:latin typeface="Stadio Now Devanagari"/>
              </a:rPr>
              <a:t>Opt for fuel-efficient vehicles or electric cars.</a:t>
            </a:r>
          </a:p>
          <a:p>
            <a:pPr marL="237579" lvl="1" indent="-118790" algn="l">
              <a:lnSpc>
                <a:spcPts val="1210"/>
              </a:lnSpc>
              <a:spcBef>
                <a:spcPct val="0"/>
              </a:spcBef>
              <a:buFont typeface="Arial"/>
              <a:buChar char="•"/>
            </a:pPr>
            <a:r>
              <a:rPr lang="en-US" sz="1100" u="none" strike="noStrike">
                <a:solidFill>
                  <a:srgbClr val="000000"/>
                </a:solidFill>
                <a:latin typeface="Stadio Now Devanagari"/>
              </a:rPr>
              <a:t>Choose public transportation, carpooling, or biking.</a:t>
            </a:r>
          </a:p>
        </p:txBody>
      </p:sp>
      <p:sp>
        <p:nvSpPr>
          <p:cNvPr id="14" name="TextBox 14"/>
          <p:cNvSpPr txBox="1"/>
          <p:nvPr/>
        </p:nvSpPr>
        <p:spPr>
          <a:xfrm>
            <a:off x="747529" y="4540337"/>
            <a:ext cx="2883299" cy="221271"/>
          </a:xfrm>
          <a:prstGeom prst="rect">
            <a:avLst/>
          </a:prstGeom>
        </p:spPr>
        <p:txBody>
          <a:bodyPr lIns="0" tIns="0" rIns="0" bIns="0" rtlCol="0" anchor="t">
            <a:spAutoFit/>
          </a:bodyPr>
          <a:lstStyle/>
          <a:p>
            <a:pPr>
              <a:lnSpc>
                <a:spcPts val="1393"/>
              </a:lnSpc>
            </a:pPr>
            <a:r>
              <a:rPr lang="en-US" sz="1467" dirty="0">
                <a:solidFill>
                  <a:srgbClr val="000000"/>
                </a:solidFill>
                <a:latin typeface="Jua"/>
              </a:rPr>
              <a:t>Smart Energy Consumption:</a:t>
            </a:r>
          </a:p>
        </p:txBody>
      </p:sp>
      <p:sp>
        <p:nvSpPr>
          <p:cNvPr id="15" name="TextBox 15"/>
          <p:cNvSpPr txBox="1"/>
          <p:nvPr/>
        </p:nvSpPr>
        <p:spPr>
          <a:xfrm>
            <a:off x="747529" y="4771882"/>
            <a:ext cx="4560486" cy="615553"/>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Switch to renewable energy providers.</a:t>
            </a:r>
          </a:p>
          <a:p>
            <a:pPr marL="237579" lvl="1" indent="-118790">
              <a:lnSpc>
                <a:spcPts val="1210"/>
              </a:lnSpc>
              <a:buFont typeface="Arial"/>
              <a:buChar char="•"/>
            </a:pPr>
            <a:r>
              <a:rPr lang="en-US" sz="1100" dirty="0">
                <a:solidFill>
                  <a:srgbClr val="000000"/>
                </a:solidFill>
                <a:latin typeface="Stadio Now Devanagari"/>
              </a:rPr>
              <a:t>Use energy-efficient insulation in the offices and classrooms.</a:t>
            </a:r>
          </a:p>
          <a:p>
            <a:pPr marL="237579" lvl="1" indent="-118790">
              <a:lnSpc>
                <a:spcPts val="1210"/>
              </a:lnSpc>
              <a:buFont typeface="Arial"/>
              <a:buChar char="•"/>
            </a:pPr>
            <a:r>
              <a:rPr lang="en-US" sz="1100" dirty="0">
                <a:solidFill>
                  <a:srgbClr val="000000"/>
                </a:solidFill>
                <a:latin typeface="Stadio Now Devanagari"/>
              </a:rPr>
              <a:t>Minimize air conditioning and heating usage.</a:t>
            </a:r>
          </a:p>
          <a:p>
            <a:pPr marL="237579" lvl="1" indent="-118790">
              <a:lnSpc>
                <a:spcPts val="1210"/>
              </a:lnSpc>
              <a:buFont typeface="Arial"/>
              <a:buChar char="•"/>
            </a:pPr>
            <a:r>
              <a:rPr lang="en-US" sz="1100" dirty="0">
                <a:solidFill>
                  <a:srgbClr val="000000"/>
                </a:solidFill>
                <a:latin typeface="Stadio Now Devanagari"/>
              </a:rPr>
              <a:t>Harness solar energy with rooftop solar panels.</a:t>
            </a:r>
          </a:p>
        </p:txBody>
      </p:sp>
      <p:sp>
        <p:nvSpPr>
          <p:cNvPr id="16" name="TextBox 16"/>
          <p:cNvSpPr txBox="1"/>
          <p:nvPr/>
        </p:nvSpPr>
        <p:spPr>
          <a:xfrm>
            <a:off x="747529" y="5530651"/>
            <a:ext cx="2883299" cy="221271"/>
          </a:xfrm>
          <a:prstGeom prst="rect">
            <a:avLst/>
          </a:prstGeom>
        </p:spPr>
        <p:txBody>
          <a:bodyPr lIns="0" tIns="0" rIns="0" bIns="0" rtlCol="0" anchor="t">
            <a:spAutoFit/>
          </a:bodyPr>
          <a:lstStyle/>
          <a:p>
            <a:pPr>
              <a:lnSpc>
                <a:spcPts val="1393"/>
              </a:lnSpc>
            </a:pPr>
            <a:r>
              <a:rPr lang="en-US" sz="1467" dirty="0">
                <a:solidFill>
                  <a:srgbClr val="000000"/>
                </a:solidFill>
                <a:latin typeface="Jua"/>
              </a:rPr>
              <a:t>Reduce, Reuse, Recycle:</a:t>
            </a:r>
          </a:p>
        </p:txBody>
      </p:sp>
      <p:sp>
        <p:nvSpPr>
          <p:cNvPr id="17" name="TextBox 17"/>
          <p:cNvSpPr txBox="1"/>
          <p:nvPr/>
        </p:nvSpPr>
        <p:spPr>
          <a:xfrm>
            <a:off x="747529" y="5762197"/>
            <a:ext cx="4560486" cy="923330"/>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Cut down on single-use plastics.</a:t>
            </a:r>
          </a:p>
          <a:p>
            <a:pPr marL="237579" lvl="1" indent="-118790">
              <a:lnSpc>
                <a:spcPts val="1210"/>
              </a:lnSpc>
              <a:buFont typeface="Arial"/>
              <a:buChar char="•"/>
            </a:pPr>
            <a:r>
              <a:rPr lang="en-US" sz="1100" dirty="0">
                <a:solidFill>
                  <a:srgbClr val="000000"/>
                </a:solidFill>
                <a:latin typeface="Stadio Now Devanagari"/>
              </a:rPr>
              <a:t>Recycle paper, plastic, glass, and aluminum.</a:t>
            </a:r>
          </a:p>
          <a:p>
            <a:pPr marL="237579" lvl="1" indent="-118790">
              <a:lnSpc>
                <a:spcPts val="1210"/>
              </a:lnSpc>
              <a:buFont typeface="Arial"/>
              <a:buChar char="•"/>
            </a:pPr>
            <a:r>
              <a:rPr lang="en-US" sz="1100" dirty="0">
                <a:solidFill>
                  <a:srgbClr val="000000"/>
                </a:solidFill>
                <a:latin typeface="Stadio Now Devanagari"/>
              </a:rPr>
              <a:t>Compost food waste and use it for gardening.</a:t>
            </a:r>
          </a:p>
          <a:p>
            <a:pPr marL="237579" lvl="1" indent="-118790">
              <a:lnSpc>
                <a:spcPts val="1210"/>
              </a:lnSpc>
              <a:buFont typeface="Arial"/>
              <a:buChar char="•"/>
            </a:pPr>
            <a:r>
              <a:rPr lang="en-US" sz="1100" dirty="0">
                <a:solidFill>
                  <a:srgbClr val="000000"/>
                </a:solidFill>
                <a:latin typeface="Stadio Now Devanagari"/>
              </a:rPr>
              <a:t>Embrace reusable bags, bottles, and containers.</a:t>
            </a:r>
          </a:p>
          <a:p>
            <a:pPr marL="237579" lvl="1" indent="-118790">
              <a:lnSpc>
                <a:spcPts val="1210"/>
              </a:lnSpc>
              <a:buFont typeface="Arial"/>
              <a:buChar char="•"/>
            </a:pPr>
            <a:r>
              <a:rPr lang="en-US" sz="1100" dirty="0">
                <a:solidFill>
                  <a:srgbClr val="000000"/>
                </a:solidFill>
                <a:latin typeface="Stadio Now Devanagari"/>
              </a:rPr>
              <a:t>Repair and repurpose items instead of discarding them.</a:t>
            </a:r>
          </a:p>
          <a:p>
            <a:pPr marL="237579" lvl="1" indent="-118790">
              <a:lnSpc>
                <a:spcPts val="1210"/>
              </a:lnSpc>
              <a:buFont typeface="Arial"/>
              <a:buChar char="•"/>
            </a:pPr>
            <a:endParaRPr lang="en-US" sz="1100" dirty="0">
              <a:solidFill>
                <a:srgbClr val="000000"/>
              </a:solidFill>
              <a:latin typeface="Stadio Now Devanagari"/>
            </a:endParaRPr>
          </a:p>
        </p:txBody>
      </p:sp>
      <p:sp>
        <p:nvSpPr>
          <p:cNvPr id="18" name="TextBox 18"/>
          <p:cNvSpPr txBox="1"/>
          <p:nvPr/>
        </p:nvSpPr>
        <p:spPr>
          <a:xfrm>
            <a:off x="747529" y="8501595"/>
            <a:ext cx="2883299" cy="221271"/>
          </a:xfrm>
          <a:prstGeom prst="rect">
            <a:avLst/>
          </a:prstGeom>
        </p:spPr>
        <p:txBody>
          <a:bodyPr lIns="0" tIns="0" rIns="0" bIns="0" rtlCol="0" anchor="t">
            <a:spAutoFit/>
          </a:bodyPr>
          <a:lstStyle/>
          <a:p>
            <a:pPr>
              <a:lnSpc>
                <a:spcPts val="1393"/>
              </a:lnSpc>
            </a:pPr>
            <a:r>
              <a:rPr lang="en-US" sz="1467" dirty="0">
                <a:solidFill>
                  <a:srgbClr val="000000"/>
                </a:solidFill>
                <a:latin typeface="Jua"/>
              </a:rPr>
              <a:t>Sustainable Food Choices:</a:t>
            </a:r>
          </a:p>
        </p:txBody>
      </p:sp>
      <p:sp>
        <p:nvSpPr>
          <p:cNvPr id="19" name="TextBox 19"/>
          <p:cNvSpPr txBox="1"/>
          <p:nvPr/>
        </p:nvSpPr>
        <p:spPr>
          <a:xfrm>
            <a:off x="747529" y="6648497"/>
            <a:ext cx="2883299" cy="221271"/>
          </a:xfrm>
          <a:prstGeom prst="rect">
            <a:avLst/>
          </a:prstGeom>
        </p:spPr>
        <p:txBody>
          <a:bodyPr lIns="0" tIns="0" rIns="0" bIns="0" rtlCol="0" anchor="t">
            <a:spAutoFit/>
          </a:bodyPr>
          <a:lstStyle/>
          <a:p>
            <a:pPr>
              <a:lnSpc>
                <a:spcPts val="1393"/>
              </a:lnSpc>
            </a:pPr>
            <a:r>
              <a:rPr lang="en-US" sz="1467" dirty="0">
                <a:solidFill>
                  <a:srgbClr val="000000"/>
                </a:solidFill>
                <a:latin typeface="Jua"/>
              </a:rPr>
              <a:t>Water Conservation:</a:t>
            </a:r>
          </a:p>
        </p:txBody>
      </p:sp>
      <p:sp>
        <p:nvSpPr>
          <p:cNvPr id="20" name="TextBox 20"/>
          <p:cNvSpPr txBox="1"/>
          <p:nvPr/>
        </p:nvSpPr>
        <p:spPr>
          <a:xfrm>
            <a:off x="747529" y="6880042"/>
            <a:ext cx="6037200" cy="653957"/>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Collect rainwater for watering gardens.</a:t>
            </a:r>
          </a:p>
          <a:p>
            <a:pPr marL="237579" lvl="1" indent="-118790">
              <a:lnSpc>
                <a:spcPts val="1210"/>
              </a:lnSpc>
              <a:buFont typeface="Arial"/>
              <a:buChar char="•"/>
            </a:pPr>
            <a:r>
              <a:rPr lang="en-US" sz="1100" dirty="0">
                <a:solidFill>
                  <a:srgbClr val="000000"/>
                </a:solidFill>
                <a:latin typeface="Stadio Now Devanagari"/>
              </a:rPr>
              <a:t>Fix leaks and dripping faucets promptly.</a:t>
            </a:r>
          </a:p>
          <a:p>
            <a:pPr marL="237579" lvl="1" indent="-118790">
              <a:lnSpc>
                <a:spcPts val="1210"/>
              </a:lnSpc>
              <a:buFont typeface="Arial"/>
              <a:buChar char="•"/>
            </a:pPr>
            <a:r>
              <a:rPr lang="en-US" sz="1100" dirty="0">
                <a:solidFill>
                  <a:srgbClr val="000000"/>
                </a:solidFill>
                <a:latin typeface="Stadio Now Devanagari"/>
              </a:rPr>
              <a:t>Water plants efficiently, avoiding excessive irrigation.</a:t>
            </a:r>
          </a:p>
          <a:p>
            <a:pPr marL="237579" lvl="1" indent="-118790">
              <a:lnSpc>
                <a:spcPts val="1210"/>
              </a:lnSpc>
              <a:buFont typeface="Arial"/>
              <a:buChar char="•"/>
            </a:pPr>
            <a:r>
              <a:rPr lang="en-US" sz="1100" dirty="0">
                <a:solidFill>
                  <a:srgbClr val="000000"/>
                </a:solidFill>
                <a:latin typeface="Stadio Now Devanagari"/>
              </a:rPr>
              <a:t>Take shorter showers and install water-saving devices.</a:t>
            </a:r>
          </a:p>
        </p:txBody>
      </p:sp>
      <p:sp>
        <p:nvSpPr>
          <p:cNvPr id="21" name="TextBox 21"/>
          <p:cNvSpPr txBox="1"/>
          <p:nvPr/>
        </p:nvSpPr>
        <p:spPr>
          <a:xfrm>
            <a:off x="770389" y="7614653"/>
            <a:ext cx="2883299" cy="179536"/>
          </a:xfrm>
          <a:prstGeom prst="rect">
            <a:avLst/>
          </a:prstGeom>
        </p:spPr>
        <p:txBody>
          <a:bodyPr lIns="0" tIns="0" rIns="0" bIns="0" rtlCol="0" anchor="t">
            <a:spAutoFit/>
          </a:bodyPr>
          <a:lstStyle/>
          <a:p>
            <a:pPr>
              <a:lnSpc>
                <a:spcPts val="1393"/>
              </a:lnSpc>
            </a:pPr>
            <a:r>
              <a:rPr lang="en-US" sz="1467" dirty="0">
                <a:solidFill>
                  <a:srgbClr val="000000"/>
                </a:solidFill>
                <a:latin typeface="Jua"/>
              </a:rPr>
              <a:t>Conscious Research:</a:t>
            </a:r>
          </a:p>
        </p:txBody>
      </p:sp>
      <p:sp>
        <p:nvSpPr>
          <p:cNvPr id="22" name="TextBox 22"/>
          <p:cNvSpPr txBox="1"/>
          <p:nvPr/>
        </p:nvSpPr>
        <p:spPr>
          <a:xfrm>
            <a:off x="747529" y="7846457"/>
            <a:ext cx="6037200" cy="461665"/>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Choose sustainability-based research projects.</a:t>
            </a:r>
          </a:p>
          <a:p>
            <a:pPr marL="237579" lvl="1" indent="-118790">
              <a:lnSpc>
                <a:spcPts val="1210"/>
              </a:lnSpc>
              <a:buFont typeface="Arial"/>
              <a:buChar char="•"/>
            </a:pPr>
            <a:r>
              <a:rPr lang="en-US" sz="1100" dirty="0">
                <a:solidFill>
                  <a:srgbClr val="000000"/>
                </a:solidFill>
                <a:latin typeface="Stadio Now Devanagari"/>
              </a:rPr>
              <a:t>Prioritize quality over quantity when presenting.</a:t>
            </a:r>
          </a:p>
          <a:p>
            <a:pPr marL="237579" lvl="1" indent="-118790">
              <a:lnSpc>
                <a:spcPts val="1210"/>
              </a:lnSpc>
              <a:buFont typeface="Arial"/>
              <a:buChar char="•"/>
            </a:pPr>
            <a:r>
              <a:rPr lang="en-US" sz="1100" dirty="0">
                <a:solidFill>
                  <a:srgbClr val="000000"/>
                </a:solidFill>
                <a:latin typeface="Stadio Now Devanagari"/>
              </a:rPr>
              <a:t>Fund projects with e. eco-friendly objectives.</a:t>
            </a:r>
          </a:p>
        </p:txBody>
      </p:sp>
      <p:sp>
        <p:nvSpPr>
          <p:cNvPr id="23" name="TextBox 23"/>
          <p:cNvSpPr txBox="1"/>
          <p:nvPr/>
        </p:nvSpPr>
        <p:spPr>
          <a:xfrm>
            <a:off x="747529" y="8733140"/>
            <a:ext cx="6037200" cy="461665"/>
          </a:xfrm>
          <a:prstGeom prst="rect">
            <a:avLst/>
          </a:prstGeom>
        </p:spPr>
        <p:txBody>
          <a:bodyPr lIns="0" tIns="0" rIns="0" bIns="0" rtlCol="0" anchor="t">
            <a:spAutoFit/>
          </a:bodyPr>
          <a:lstStyle/>
          <a:p>
            <a:pPr marL="237579" lvl="1" indent="-118790">
              <a:lnSpc>
                <a:spcPts val="1210"/>
              </a:lnSpc>
              <a:buFont typeface="Arial"/>
              <a:buChar char="•"/>
            </a:pPr>
            <a:r>
              <a:rPr lang="en-US" sz="1100" dirty="0">
                <a:solidFill>
                  <a:srgbClr val="000000"/>
                </a:solidFill>
                <a:latin typeface="Stadio Now Devanagari"/>
              </a:rPr>
              <a:t>Support kitchen gardening within campus.</a:t>
            </a:r>
          </a:p>
          <a:p>
            <a:pPr marL="237579" lvl="1" indent="-118790">
              <a:lnSpc>
                <a:spcPts val="1210"/>
              </a:lnSpc>
              <a:buFont typeface="Arial"/>
              <a:buChar char="•"/>
            </a:pPr>
            <a:r>
              <a:rPr lang="en-US" sz="1100" dirty="0" err="1">
                <a:solidFill>
                  <a:srgbClr val="000000"/>
                </a:solidFill>
                <a:latin typeface="Stadio Now Devanagari"/>
              </a:rPr>
              <a:t>Opt</a:t>
            </a:r>
            <a:r>
              <a:rPr lang="en-US" sz="1100" dirty="0">
                <a:solidFill>
                  <a:srgbClr val="000000"/>
                </a:solidFill>
                <a:latin typeface="Stadio Now Devanagari"/>
              </a:rPr>
              <a:t> for internally sourced, organic produce.</a:t>
            </a:r>
          </a:p>
          <a:p>
            <a:pPr marL="237579" lvl="1" indent="-118790">
              <a:lnSpc>
                <a:spcPts val="1210"/>
              </a:lnSpc>
              <a:buFont typeface="Arial"/>
              <a:buChar char="•"/>
            </a:pPr>
            <a:r>
              <a:rPr lang="en-US" sz="1100" dirty="0">
                <a:solidFill>
                  <a:srgbClr val="000000"/>
                </a:solidFill>
                <a:latin typeface="Stadio Now Devanagari"/>
              </a:rPr>
              <a:t>Minimize food waste through mindful shopping and meal planning.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2B00"/>
        </a:solidFill>
        <a:effectLst/>
      </p:bgPr>
    </p:bg>
    <p:spTree>
      <p:nvGrpSpPr>
        <p:cNvPr id="1" name=""/>
        <p:cNvGrpSpPr/>
        <p:nvPr/>
      </p:nvGrpSpPr>
      <p:grpSpPr>
        <a:xfrm>
          <a:off x="0" y="0"/>
          <a:ext cx="0" cy="0"/>
          <a:chOff x="0" y="0"/>
          <a:chExt cx="0" cy="0"/>
        </a:xfrm>
      </p:grpSpPr>
      <p:sp>
        <p:nvSpPr>
          <p:cNvPr id="2" name="Freeform 2"/>
          <p:cNvSpPr/>
          <p:nvPr/>
        </p:nvSpPr>
        <p:spPr>
          <a:xfrm>
            <a:off x="-609600" y="7952106"/>
            <a:ext cx="9456533" cy="2789677"/>
          </a:xfrm>
          <a:custGeom>
            <a:avLst/>
            <a:gdLst/>
            <a:ahLst/>
            <a:cxnLst/>
            <a:rect l="l" t="t" r="r" b="b"/>
            <a:pathLst>
              <a:path w="9456533" h="2789677">
                <a:moveTo>
                  <a:pt x="0" y="0"/>
                </a:moveTo>
                <a:lnTo>
                  <a:pt x="9456533" y="0"/>
                </a:lnTo>
                <a:lnTo>
                  <a:pt x="9456533" y="2789677"/>
                </a:lnTo>
                <a:lnTo>
                  <a:pt x="0" y="2789677"/>
                </a:lnTo>
                <a:lnTo>
                  <a:pt x="0" y="0"/>
                </a:lnTo>
                <a:close/>
              </a:path>
            </a:pathLst>
          </a:custGeom>
          <a:blipFill>
            <a:blip r:embed="rId2">
              <a:alphaModFix amt="43000"/>
            </a:blip>
            <a:stretch>
              <a:fillRect/>
            </a:stretch>
          </a:blipFill>
        </p:spPr>
        <p:txBody>
          <a:bodyPr/>
          <a:lstStyle/>
          <a:p>
            <a:endParaRPr lang="en-PK"/>
          </a:p>
        </p:txBody>
      </p:sp>
      <p:sp>
        <p:nvSpPr>
          <p:cNvPr id="3" name="Freeform 3"/>
          <p:cNvSpPr/>
          <p:nvPr/>
        </p:nvSpPr>
        <p:spPr>
          <a:xfrm>
            <a:off x="1325771" y="4020698"/>
            <a:ext cx="5120855" cy="4237508"/>
          </a:xfrm>
          <a:custGeom>
            <a:avLst/>
            <a:gdLst/>
            <a:ahLst/>
            <a:cxnLst/>
            <a:rect l="l" t="t" r="r" b="b"/>
            <a:pathLst>
              <a:path w="5120855" h="4237508">
                <a:moveTo>
                  <a:pt x="0" y="0"/>
                </a:moveTo>
                <a:lnTo>
                  <a:pt x="5120856" y="0"/>
                </a:lnTo>
                <a:lnTo>
                  <a:pt x="5120856" y="4237508"/>
                </a:lnTo>
                <a:lnTo>
                  <a:pt x="0" y="42375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K"/>
          </a:p>
        </p:txBody>
      </p:sp>
      <p:sp>
        <p:nvSpPr>
          <p:cNvPr id="4" name="Freeform 4"/>
          <p:cNvSpPr/>
          <p:nvPr/>
        </p:nvSpPr>
        <p:spPr>
          <a:xfrm>
            <a:off x="1050359" y="711455"/>
            <a:ext cx="928723" cy="914792"/>
          </a:xfrm>
          <a:custGeom>
            <a:avLst/>
            <a:gdLst/>
            <a:ahLst/>
            <a:cxnLst/>
            <a:rect l="l" t="t" r="r" b="b"/>
            <a:pathLst>
              <a:path w="928723" h="914792">
                <a:moveTo>
                  <a:pt x="0" y="0"/>
                </a:moveTo>
                <a:lnTo>
                  <a:pt x="928723" y="0"/>
                </a:lnTo>
                <a:lnTo>
                  <a:pt x="928723" y="914792"/>
                </a:lnTo>
                <a:lnTo>
                  <a:pt x="0" y="914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K"/>
          </a:p>
        </p:txBody>
      </p:sp>
      <p:sp>
        <p:nvSpPr>
          <p:cNvPr id="5" name="Freeform 5"/>
          <p:cNvSpPr/>
          <p:nvPr/>
        </p:nvSpPr>
        <p:spPr>
          <a:xfrm>
            <a:off x="5713708" y="-535531"/>
            <a:ext cx="2845818" cy="2493972"/>
          </a:xfrm>
          <a:custGeom>
            <a:avLst/>
            <a:gdLst/>
            <a:ahLst/>
            <a:cxnLst/>
            <a:rect l="l" t="t" r="r" b="b"/>
            <a:pathLst>
              <a:path w="2845818" h="2493972">
                <a:moveTo>
                  <a:pt x="0" y="0"/>
                </a:moveTo>
                <a:lnTo>
                  <a:pt x="2845819" y="0"/>
                </a:lnTo>
                <a:lnTo>
                  <a:pt x="2845819" y="2493971"/>
                </a:lnTo>
                <a:lnTo>
                  <a:pt x="0" y="2493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K"/>
          </a:p>
        </p:txBody>
      </p:sp>
      <p:sp>
        <p:nvSpPr>
          <p:cNvPr id="6" name="TextBox 6"/>
          <p:cNvSpPr txBox="1"/>
          <p:nvPr/>
        </p:nvSpPr>
        <p:spPr>
          <a:xfrm>
            <a:off x="1923884" y="-24383"/>
            <a:ext cx="4389564" cy="1896225"/>
          </a:xfrm>
          <a:prstGeom prst="rect">
            <a:avLst/>
          </a:prstGeom>
        </p:spPr>
        <p:txBody>
          <a:bodyPr lIns="0" tIns="0" rIns="0" bIns="0" rtlCol="0" anchor="t">
            <a:spAutoFit/>
          </a:bodyPr>
          <a:lstStyle/>
          <a:p>
            <a:pPr algn="ctr">
              <a:lnSpc>
                <a:spcPts val="7944"/>
              </a:lnSpc>
            </a:pPr>
            <a:r>
              <a:rPr lang="en-US" sz="5674" dirty="0">
                <a:solidFill>
                  <a:srgbClr val="F4F4F4"/>
                </a:solidFill>
                <a:highlight>
                  <a:srgbClr val="008000"/>
                </a:highlight>
                <a:latin typeface="Bebas Neue Bold"/>
              </a:rPr>
              <a:t>Energy and Climate Change</a:t>
            </a:r>
          </a:p>
        </p:txBody>
      </p:sp>
      <p:sp>
        <p:nvSpPr>
          <p:cNvPr id="7" name="TextBox 6">
            <a:extLst>
              <a:ext uri="{FF2B5EF4-FFF2-40B4-BE49-F238E27FC236}">
                <a16:creationId xmlns:a16="http://schemas.microsoft.com/office/drawing/2014/main" id="{3815D10E-3694-94B5-B056-4269FABC53F7}"/>
              </a:ext>
            </a:extLst>
          </p:cNvPr>
          <p:cNvSpPr txBox="1"/>
          <p:nvPr/>
        </p:nvSpPr>
        <p:spPr>
          <a:xfrm>
            <a:off x="1266536" y="2364901"/>
            <a:ext cx="5512974" cy="1963679"/>
          </a:xfrm>
          <a:prstGeom prst="rect">
            <a:avLst/>
          </a:prstGeom>
          <a:noFill/>
        </p:spPr>
        <p:txBody>
          <a:bodyPr wrap="square" rtlCol="0">
            <a:spAutoFit/>
          </a:bodyPr>
          <a:lstStyle/>
          <a:p>
            <a:pPr marL="342900" marR="0" lvl="0" indent="-342900">
              <a:lnSpc>
                <a:spcPct val="107000"/>
              </a:lnSpc>
              <a:spcBef>
                <a:spcPts val="0"/>
              </a:spcBef>
              <a:spcAft>
                <a:spcPts val="800"/>
              </a:spcAft>
              <a:buSzPts val="1000"/>
              <a:buFont typeface="Wingdings" panose="05000000000000000000" pitchFamily="2" charset="2"/>
              <a:buChar char="Ø"/>
              <a:tabLst>
                <a:tab pos="457200" algn="l"/>
              </a:tabLst>
            </a:pPr>
            <a:r>
              <a:rPr lang="en-US" sz="1600" kern="100" dirty="0">
                <a:solidFill>
                  <a:schemeClr val="bg1"/>
                </a:solidFill>
                <a:effectLst/>
                <a:latin typeface="3ds Condensed Light" panose="02000503020000020004" pitchFamily="2" charset="0"/>
                <a:ea typeface="Calibri" panose="020F0502020204030204" pitchFamily="34" charset="0"/>
                <a:cs typeface="Times New Roman" panose="02020603050405020304" pitchFamily="18" charset="0"/>
              </a:rPr>
              <a:t>Performing routine energy audits to find and fix inefficiencies.</a:t>
            </a:r>
          </a:p>
          <a:p>
            <a:pPr marL="342900" marR="0" lvl="0" indent="-342900">
              <a:lnSpc>
                <a:spcPct val="107000"/>
              </a:lnSpc>
              <a:spcBef>
                <a:spcPts val="0"/>
              </a:spcBef>
              <a:spcAft>
                <a:spcPts val="800"/>
              </a:spcAft>
              <a:buSzPts val="1000"/>
              <a:buFont typeface="Wingdings" panose="05000000000000000000" pitchFamily="2" charset="2"/>
              <a:buChar char="Ø"/>
              <a:tabLst>
                <a:tab pos="457200" algn="l"/>
              </a:tabLst>
            </a:pPr>
            <a:r>
              <a:rPr lang="en-US" sz="1600" kern="100" dirty="0">
                <a:solidFill>
                  <a:schemeClr val="bg1"/>
                </a:solidFill>
                <a:effectLst/>
                <a:latin typeface="3ds Condensed Light" panose="02000503020000020004" pitchFamily="2" charset="0"/>
                <a:ea typeface="Calibri" panose="020F0502020204030204" pitchFamily="34" charset="0"/>
                <a:cs typeface="Times New Roman" panose="02020603050405020304" pitchFamily="18" charset="0"/>
              </a:rPr>
              <a:t>Installing energy-saving techniques and technologies in all campus buildings.</a:t>
            </a:r>
          </a:p>
          <a:p>
            <a:pPr marL="342900" indent="-342900">
              <a:lnSpc>
                <a:spcPct val="107000"/>
              </a:lnSpc>
              <a:spcAft>
                <a:spcPts val="800"/>
              </a:spcAft>
              <a:buSzPts val="1000"/>
              <a:buFont typeface="Wingdings" panose="05000000000000000000" pitchFamily="2" charset="2"/>
              <a:buChar char="Ø"/>
              <a:tabLst>
                <a:tab pos="457200" algn="l"/>
              </a:tabLst>
            </a:pPr>
            <a:r>
              <a:rPr lang="en-US" sz="1600" kern="100" dirty="0">
                <a:solidFill>
                  <a:schemeClr val="bg1"/>
                </a:solidFill>
                <a:effectLst/>
                <a:latin typeface="3ds Condensed Light" panose="02000503020000020004" pitchFamily="2" charset="0"/>
                <a:ea typeface="Calibri" panose="020F0502020204030204" pitchFamily="34" charset="0"/>
                <a:cs typeface="Times New Roman" panose="02020603050405020304" pitchFamily="18" charset="0"/>
              </a:rPr>
              <a:t>Encouraging staff members, instructors, and students to practice energy conservation.</a:t>
            </a:r>
          </a:p>
          <a:p>
            <a:endParaRPr lang="en-US" sz="1600" dirty="0"/>
          </a:p>
        </p:txBody>
      </p:sp>
      <p:pic>
        <p:nvPicPr>
          <p:cNvPr id="8" name="Picture 7">
            <a:extLst>
              <a:ext uri="{FF2B5EF4-FFF2-40B4-BE49-F238E27FC236}">
                <a16:creationId xmlns:a16="http://schemas.microsoft.com/office/drawing/2014/main" id="{8B95D429-13FD-CFD3-6BA9-52D971C311A4}"/>
              </a:ext>
            </a:extLst>
          </p:cNvPr>
          <p:cNvPicPr>
            <a:picLocks noChangeAspect="1"/>
          </p:cNvPicPr>
          <p:nvPr/>
        </p:nvPicPr>
        <p:blipFill>
          <a:blip r:embed="rId9"/>
          <a:stretch>
            <a:fillRect/>
          </a:stretch>
        </p:blipFill>
        <p:spPr>
          <a:xfrm>
            <a:off x="945807" y="5251364"/>
            <a:ext cx="1859441" cy="253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22F788D-4D7B-D01C-7DFC-68B250D6C533}"/>
              </a:ext>
            </a:extLst>
          </p:cNvPr>
          <p:cNvPicPr>
            <a:picLocks noChangeAspect="1"/>
          </p:cNvPicPr>
          <p:nvPr/>
        </p:nvPicPr>
        <p:blipFill>
          <a:blip r:embed="rId10"/>
          <a:stretch>
            <a:fillRect/>
          </a:stretch>
        </p:blipFill>
        <p:spPr>
          <a:xfrm>
            <a:off x="5174381" y="5329351"/>
            <a:ext cx="1844999" cy="2536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86A58F6C-0CDB-A236-D03D-7C4D316EE07A}"/>
              </a:ext>
            </a:extLst>
          </p:cNvPr>
          <p:cNvPicPr>
            <a:picLocks noChangeAspect="1"/>
          </p:cNvPicPr>
          <p:nvPr/>
        </p:nvPicPr>
        <p:blipFill>
          <a:blip r:embed="rId11"/>
          <a:stretch>
            <a:fillRect/>
          </a:stretch>
        </p:blipFill>
        <p:spPr>
          <a:xfrm>
            <a:off x="945807" y="8344805"/>
            <a:ext cx="6154433" cy="1840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1170</TotalTime>
  <Words>1719</Words>
  <Application>Microsoft Office PowerPoint</Application>
  <PresentationFormat>Custom</PresentationFormat>
  <Paragraphs>172</Paragraphs>
  <Slides>28</Slides>
  <Notes>0</Notes>
  <HiddenSlides>0</HiddenSlides>
  <MMClips>0</MMClips>
  <ScaleCrop>false</ScaleCrop>
  <HeadingPairs>
    <vt:vector size="6" baseType="variant">
      <vt:variant>
        <vt:lpstr>Fonts Used</vt:lpstr>
      </vt:variant>
      <vt:variant>
        <vt:i4>46</vt:i4>
      </vt:variant>
      <vt:variant>
        <vt:lpstr>Theme</vt:lpstr>
      </vt:variant>
      <vt:variant>
        <vt:i4>1</vt:i4>
      </vt:variant>
      <vt:variant>
        <vt:lpstr>Slide Titles</vt:lpstr>
      </vt:variant>
      <vt:variant>
        <vt:i4>28</vt:i4>
      </vt:variant>
    </vt:vector>
  </HeadingPairs>
  <TitlesOfParts>
    <vt:vector size="75" baseType="lpstr">
      <vt:lpstr>Bebas Neue Bold</vt:lpstr>
      <vt:lpstr>The Seasons Italics</vt:lpstr>
      <vt:lpstr>Prachason Neue Condensed Heavy</vt:lpstr>
      <vt:lpstr>Poetsen</vt:lpstr>
      <vt:lpstr>Alegreya Sans SC Italics</vt:lpstr>
      <vt:lpstr>3ds Condensed Light</vt:lpstr>
      <vt:lpstr>Tahoma</vt:lpstr>
      <vt:lpstr>Bahnschrift Light</vt:lpstr>
      <vt:lpstr>Times New Roman</vt:lpstr>
      <vt:lpstr>Sniglet</vt:lpstr>
      <vt:lpstr>Calibri</vt:lpstr>
      <vt:lpstr>ITC Portago</vt:lpstr>
      <vt:lpstr>Agrandir Ultra-Bold</vt:lpstr>
      <vt:lpstr>Levenim MT</vt:lpstr>
      <vt:lpstr>Cooper Hewitt</vt:lpstr>
      <vt:lpstr>ABeeZee</vt:lpstr>
      <vt:lpstr>Handy Casual</vt:lpstr>
      <vt:lpstr>Aileron</vt:lpstr>
      <vt:lpstr>Magnolia Script</vt:lpstr>
      <vt:lpstr>Montserrat Medium</vt:lpstr>
      <vt:lpstr>Kollektif Bold</vt:lpstr>
      <vt:lpstr>Trade Gothic Inline</vt:lpstr>
      <vt:lpstr>Cooper Hewitt Bold</vt:lpstr>
      <vt:lpstr>Feeling Passionate</vt:lpstr>
      <vt:lpstr>Helveticish</vt:lpstr>
      <vt:lpstr>Wingdings</vt:lpstr>
      <vt:lpstr>Chewy</vt:lpstr>
      <vt:lpstr>Jua</vt:lpstr>
      <vt:lpstr>Stadio Now Devanagari</vt:lpstr>
      <vt:lpstr>Garet Bold</vt:lpstr>
      <vt:lpstr>ABeeZee Bold</vt:lpstr>
      <vt:lpstr>Inter Bold</vt:lpstr>
      <vt:lpstr>Bobby Jones Condensed</vt:lpstr>
      <vt:lpstr>Modern Love</vt:lpstr>
      <vt:lpstr>Arial</vt:lpstr>
      <vt:lpstr>Aptos Display</vt:lpstr>
      <vt:lpstr>Now Bold</vt:lpstr>
      <vt:lpstr>Aileron Bold</vt:lpstr>
      <vt:lpstr>Stencil</vt:lpstr>
      <vt:lpstr>Boulder</vt:lpstr>
      <vt:lpstr>The Seasons</vt:lpstr>
      <vt:lpstr>Impact</vt:lpstr>
      <vt:lpstr>Montserrat</vt:lpstr>
      <vt:lpstr>Berlin Sans FB</vt:lpstr>
      <vt:lpstr>3ds Condensed</vt:lpstr>
      <vt:lpstr>Tempus Sans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Jamila Ahmed;Talha Saeed Satti</dc:creator>
  <cp:lastModifiedBy>Jamila Ahmed</cp:lastModifiedBy>
  <cp:revision>66</cp:revision>
  <dcterms:created xsi:type="dcterms:W3CDTF">2006-08-16T00:00:00Z</dcterms:created>
  <dcterms:modified xsi:type="dcterms:W3CDTF">2023-11-27T07:56:42Z</dcterms:modified>
  <dc:identifier>DAF0ZeST9Sg</dc:identifier>
</cp:coreProperties>
</file>